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E7B55-A47B-4FAF-A2A9-4567AC9CAE0D}" v="837" dt="2023-04-27T06:52:47.919"/>
    <p1510:client id="{B60208F2-6642-9011-6985-B5B17623D78A}" v="49" dt="2023-04-28T06:28:08.127"/>
    <p1510:client id="{C1F6C90F-C719-C605-8784-BBFECF5062E4}" v="62" dt="2023-05-02T09:51:16.934"/>
    <p1510:client id="{DBE090C3-3DC5-E481-ECE8-98F28CDB2825}" v="5" dt="2023-05-02T21:20:48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18B6A6-0EF4-4A9C-83FB-6A5596DEFCFA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</dgm:pt>
    <dgm:pt modelId="{AE1D9617-2D9F-45EC-B701-D144EE33F784}">
      <dgm:prSet phldrT="[Text]" phldr="0"/>
      <dgm:spPr/>
      <dgm:t>
        <a:bodyPr/>
        <a:lstStyle/>
        <a:p>
          <a:pPr rtl="0"/>
          <a:r>
            <a:rPr lang="en-AU" dirty="0">
              <a:latin typeface="Calibri"/>
              <a:cs typeface="Calibri"/>
            </a:rPr>
            <a:t>Australian born, raised in Brisbane. Attended Metro Med School</a:t>
          </a:r>
          <a:endParaRPr lang="en-US" dirty="0"/>
        </a:p>
      </dgm:t>
    </dgm:pt>
    <dgm:pt modelId="{E4D26573-0463-43BF-B2E8-4345776614B6}" type="parTrans" cxnId="{5174784D-4A10-44A2-87F5-A844D15D5EA1}">
      <dgm:prSet/>
      <dgm:spPr/>
    </dgm:pt>
    <dgm:pt modelId="{F3FC7745-6BD1-4284-B1C2-6D97A7064F06}" type="sibTrans" cxnId="{5174784D-4A10-44A2-87F5-A844D15D5EA1}">
      <dgm:prSet/>
      <dgm:spPr/>
    </dgm:pt>
    <dgm:pt modelId="{8D899206-3A49-4D7B-8208-421C0056AE7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At med school met foreign partner – partner could not secure metro internship so both went regional after graduation</a:t>
          </a:r>
          <a:endParaRPr lang="en-US" dirty="0"/>
        </a:p>
      </dgm:t>
    </dgm:pt>
    <dgm:pt modelId="{2BCA835A-59A3-49C7-BA16-55EF1F9A14FB}" type="parTrans" cxnId="{6E9B0010-3FCC-4CA8-8837-2BE02EBF86F1}">
      <dgm:prSet/>
      <dgm:spPr/>
    </dgm:pt>
    <dgm:pt modelId="{B3EE1733-F8A5-45A9-8D8F-E556D7E63DC1}" type="sibTrans" cxnId="{6E9B0010-3FCC-4CA8-8837-2BE02EBF86F1}">
      <dgm:prSet/>
      <dgm:spPr/>
    </dgm:pt>
    <dgm:pt modelId="{E3F15EED-C1E7-4D28-8114-07D2CB1E8D2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Finished Psych training completely in regional Australia</a:t>
          </a:r>
          <a:endParaRPr lang="en-US" dirty="0"/>
        </a:p>
      </dgm:t>
    </dgm:pt>
    <dgm:pt modelId="{C005B0B5-9A30-4155-AE9B-FCFD273D7023}" type="parTrans" cxnId="{5F6D1727-E56A-4D7E-A5D7-AAED2C0B7E2A}">
      <dgm:prSet/>
      <dgm:spPr/>
    </dgm:pt>
    <dgm:pt modelId="{C42AB08D-67F5-4914-BF59-8C4C93AF115D}" type="sibTrans" cxnId="{5F6D1727-E56A-4D7E-A5D7-AAED2C0B7E2A}">
      <dgm:prSet/>
      <dgm:spPr/>
    </dgm:pt>
    <dgm:pt modelId="{9ED9DFA1-6326-47E3-8BE6-E40CFAD41E05}" type="pres">
      <dgm:prSet presAssocID="{3B18B6A6-0EF4-4A9C-83FB-6A5596DEFCFA}" presName="CompostProcess" presStyleCnt="0">
        <dgm:presLayoutVars>
          <dgm:dir/>
          <dgm:resizeHandles val="exact"/>
        </dgm:presLayoutVars>
      </dgm:prSet>
      <dgm:spPr/>
    </dgm:pt>
    <dgm:pt modelId="{782EA5E5-1D42-46D6-B94A-BC28F49CC539}" type="pres">
      <dgm:prSet presAssocID="{3B18B6A6-0EF4-4A9C-83FB-6A5596DEFCFA}" presName="arrow" presStyleLbl="bgShp" presStyleIdx="0" presStyleCnt="1"/>
      <dgm:spPr/>
    </dgm:pt>
    <dgm:pt modelId="{CFC20791-C7FE-4BC7-90E6-4FAA6FA4EAE5}" type="pres">
      <dgm:prSet presAssocID="{3B18B6A6-0EF4-4A9C-83FB-6A5596DEFCFA}" presName="linearProcess" presStyleCnt="0"/>
      <dgm:spPr/>
    </dgm:pt>
    <dgm:pt modelId="{6CE4273B-B6C1-47F6-A0CD-E208EDC575AF}" type="pres">
      <dgm:prSet presAssocID="{AE1D9617-2D9F-45EC-B701-D144EE33F784}" presName="textNode" presStyleLbl="node1" presStyleIdx="0" presStyleCnt="3">
        <dgm:presLayoutVars>
          <dgm:bulletEnabled val="1"/>
        </dgm:presLayoutVars>
      </dgm:prSet>
      <dgm:spPr/>
    </dgm:pt>
    <dgm:pt modelId="{81EFD091-FF5A-473C-931B-13444261DC09}" type="pres">
      <dgm:prSet presAssocID="{F3FC7745-6BD1-4284-B1C2-6D97A7064F06}" presName="sibTrans" presStyleCnt="0"/>
      <dgm:spPr/>
    </dgm:pt>
    <dgm:pt modelId="{40BCD716-6BBE-4780-AE44-5BF4B94612DF}" type="pres">
      <dgm:prSet presAssocID="{8D899206-3A49-4D7B-8208-421C0056AE75}" presName="textNode" presStyleLbl="node1" presStyleIdx="1" presStyleCnt="3">
        <dgm:presLayoutVars>
          <dgm:bulletEnabled val="1"/>
        </dgm:presLayoutVars>
      </dgm:prSet>
      <dgm:spPr/>
    </dgm:pt>
    <dgm:pt modelId="{4F64FBC8-091F-4790-82E3-91334F08F0D8}" type="pres">
      <dgm:prSet presAssocID="{B3EE1733-F8A5-45A9-8D8F-E556D7E63DC1}" presName="sibTrans" presStyleCnt="0"/>
      <dgm:spPr/>
    </dgm:pt>
    <dgm:pt modelId="{4734F2EF-5625-4D8D-8808-25CBFBC1E1F4}" type="pres">
      <dgm:prSet presAssocID="{E3F15EED-C1E7-4D28-8114-07D2CB1E8D2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E9B0010-3FCC-4CA8-8837-2BE02EBF86F1}" srcId="{3B18B6A6-0EF4-4A9C-83FB-6A5596DEFCFA}" destId="{8D899206-3A49-4D7B-8208-421C0056AE75}" srcOrd="1" destOrd="0" parTransId="{2BCA835A-59A3-49C7-BA16-55EF1F9A14FB}" sibTransId="{B3EE1733-F8A5-45A9-8D8F-E556D7E63DC1}"/>
    <dgm:cxn modelId="{5F6D1727-E56A-4D7E-A5D7-AAED2C0B7E2A}" srcId="{3B18B6A6-0EF4-4A9C-83FB-6A5596DEFCFA}" destId="{E3F15EED-C1E7-4D28-8114-07D2CB1E8D25}" srcOrd="2" destOrd="0" parTransId="{C005B0B5-9A30-4155-AE9B-FCFD273D7023}" sibTransId="{C42AB08D-67F5-4914-BF59-8C4C93AF115D}"/>
    <dgm:cxn modelId="{45284267-C7F7-47DB-8101-A2A1589E77A8}" type="presOf" srcId="{AE1D9617-2D9F-45EC-B701-D144EE33F784}" destId="{6CE4273B-B6C1-47F6-A0CD-E208EDC575AF}" srcOrd="0" destOrd="0" presId="urn:microsoft.com/office/officeart/2005/8/layout/hProcess9"/>
    <dgm:cxn modelId="{5174784D-4A10-44A2-87F5-A844D15D5EA1}" srcId="{3B18B6A6-0EF4-4A9C-83FB-6A5596DEFCFA}" destId="{AE1D9617-2D9F-45EC-B701-D144EE33F784}" srcOrd="0" destOrd="0" parTransId="{E4D26573-0463-43BF-B2E8-4345776614B6}" sibTransId="{F3FC7745-6BD1-4284-B1C2-6D97A7064F06}"/>
    <dgm:cxn modelId="{CC8CF850-A716-4D33-9FEE-F0C32F7A690D}" type="presOf" srcId="{E3F15EED-C1E7-4D28-8114-07D2CB1E8D25}" destId="{4734F2EF-5625-4D8D-8808-25CBFBC1E1F4}" srcOrd="0" destOrd="0" presId="urn:microsoft.com/office/officeart/2005/8/layout/hProcess9"/>
    <dgm:cxn modelId="{065AE893-DEAF-4ADC-96EA-1B659C969630}" type="presOf" srcId="{8D899206-3A49-4D7B-8208-421C0056AE75}" destId="{40BCD716-6BBE-4780-AE44-5BF4B94612DF}" srcOrd="0" destOrd="0" presId="urn:microsoft.com/office/officeart/2005/8/layout/hProcess9"/>
    <dgm:cxn modelId="{2633FDF4-41B4-4BC2-BDB3-77D4C542BD29}" type="presOf" srcId="{3B18B6A6-0EF4-4A9C-83FB-6A5596DEFCFA}" destId="{9ED9DFA1-6326-47E3-8BE6-E40CFAD41E05}" srcOrd="0" destOrd="0" presId="urn:microsoft.com/office/officeart/2005/8/layout/hProcess9"/>
    <dgm:cxn modelId="{14CD0B12-D71C-4309-8E33-BC497A51F9C0}" type="presParOf" srcId="{9ED9DFA1-6326-47E3-8BE6-E40CFAD41E05}" destId="{782EA5E5-1D42-46D6-B94A-BC28F49CC539}" srcOrd="0" destOrd="0" presId="urn:microsoft.com/office/officeart/2005/8/layout/hProcess9"/>
    <dgm:cxn modelId="{872FE9B1-2659-418C-84A6-C07B353DE9BE}" type="presParOf" srcId="{9ED9DFA1-6326-47E3-8BE6-E40CFAD41E05}" destId="{CFC20791-C7FE-4BC7-90E6-4FAA6FA4EAE5}" srcOrd="1" destOrd="0" presId="urn:microsoft.com/office/officeart/2005/8/layout/hProcess9"/>
    <dgm:cxn modelId="{1F95F31E-4B2A-4791-9BCA-BD70C247C69F}" type="presParOf" srcId="{CFC20791-C7FE-4BC7-90E6-4FAA6FA4EAE5}" destId="{6CE4273B-B6C1-47F6-A0CD-E208EDC575AF}" srcOrd="0" destOrd="0" presId="urn:microsoft.com/office/officeart/2005/8/layout/hProcess9"/>
    <dgm:cxn modelId="{872CFC82-57B3-4F12-B738-8C79D6EF698D}" type="presParOf" srcId="{CFC20791-C7FE-4BC7-90E6-4FAA6FA4EAE5}" destId="{81EFD091-FF5A-473C-931B-13444261DC09}" srcOrd="1" destOrd="0" presId="urn:microsoft.com/office/officeart/2005/8/layout/hProcess9"/>
    <dgm:cxn modelId="{B4382E64-DD9D-4736-AC77-3D39646841BE}" type="presParOf" srcId="{CFC20791-C7FE-4BC7-90E6-4FAA6FA4EAE5}" destId="{40BCD716-6BBE-4780-AE44-5BF4B94612DF}" srcOrd="2" destOrd="0" presId="urn:microsoft.com/office/officeart/2005/8/layout/hProcess9"/>
    <dgm:cxn modelId="{A9CABD72-E828-4123-8369-F4AE5BA23370}" type="presParOf" srcId="{CFC20791-C7FE-4BC7-90E6-4FAA6FA4EAE5}" destId="{4F64FBC8-091F-4790-82E3-91334F08F0D8}" srcOrd="3" destOrd="0" presId="urn:microsoft.com/office/officeart/2005/8/layout/hProcess9"/>
    <dgm:cxn modelId="{0865456B-9C47-43BA-A96E-5D501B3CF701}" type="presParOf" srcId="{CFC20791-C7FE-4BC7-90E6-4FAA6FA4EAE5}" destId="{4734F2EF-5625-4D8D-8808-25CBFBC1E1F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18B6A6-0EF4-4A9C-83FB-6A5596DEFCFA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</dgm:pt>
    <dgm:pt modelId="{AE1D9617-2D9F-45EC-B701-D144EE33F784}">
      <dgm:prSet phldrT="[Text]" phldr="0"/>
      <dgm:spPr/>
      <dgm:t>
        <a:bodyPr/>
        <a:lstStyle/>
        <a:p>
          <a:pPr rtl="0"/>
          <a:r>
            <a:rPr lang="en-AU" dirty="0">
              <a:latin typeface="Calibri"/>
              <a:cs typeface="Calibri"/>
            </a:rPr>
            <a:t>Rural BG, regional internship</a:t>
          </a:r>
          <a:endParaRPr lang="en-US" dirty="0"/>
        </a:p>
      </dgm:t>
    </dgm:pt>
    <dgm:pt modelId="{E4D26573-0463-43BF-B2E8-4345776614B6}" type="parTrans" cxnId="{5174784D-4A10-44A2-87F5-A844D15D5EA1}">
      <dgm:prSet/>
      <dgm:spPr/>
    </dgm:pt>
    <dgm:pt modelId="{F3FC7745-6BD1-4284-B1C2-6D97A7064F06}" type="sibTrans" cxnId="{5174784D-4A10-44A2-87F5-A844D15D5EA1}">
      <dgm:prSet/>
      <dgm:spPr/>
    </dgm:pt>
    <dgm:pt modelId="{8D899206-3A49-4D7B-8208-421C0056AE7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To interstate metro for one year PGY2 for subspecialty experience</a:t>
          </a:r>
        </a:p>
      </dgm:t>
    </dgm:pt>
    <dgm:pt modelId="{2BCA835A-59A3-49C7-BA16-55EF1F9A14FB}" type="parTrans" cxnId="{6E9B0010-3FCC-4CA8-8837-2BE02EBF86F1}">
      <dgm:prSet/>
      <dgm:spPr/>
    </dgm:pt>
    <dgm:pt modelId="{B3EE1733-F8A5-45A9-8D8F-E556D7E63DC1}" type="sibTrans" cxnId="{6E9B0010-3FCC-4CA8-8837-2BE02EBF86F1}">
      <dgm:prSet/>
      <dgm:spPr/>
    </dgm:pt>
    <dgm:pt modelId="{E3F15EED-C1E7-4D28-8114-07D2CB1E8D2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Returned to region for PHO position PGY3 for more autonomy and training experience</a:t>
          </a:r>
        </a:p>
      </dgm:t>
    </dgm:pt>
    <dgm:pt modelId="{C005B0B5-9A30-4155-AE9B-FCFD273D7023}" type="parTrans" cxnId="{5F6D1727-E56A-4D7E-A5D7-AAED2C0B7E2A}">
      <dgm:prSet/>
      <dgm:spPr/>
    </dgm:pt>
    <dgm:pt modelId="{C42AB08D-67F5-4914-BF59-8C4C93AF115D}" type="sibTrans" cxnId="{5F6D1727-E56A-4D7E-A5D7-AAED2C0B7E2A}">
      <dgm:prSet/>
      <dgm:spPr/>
    </dgm:pt>
    <dgm:pt modelId="{9ED9DFA1-6326-47E3-8BE6-E40CFAD41E05}" type="pres">
      <dgm:prSet presAssocID="{3B18B6A6-0EF4-4A9C-83FB-6A5596DEFCFA}" presName="CompostProcess" presStyleCnt="0">
        <dgm:presLayoutVars>
          <dgm:dir/>
          <dgm:resizeHandles val="exact"/>
        </dgm:presLayoutVars>
      </dgm:prSet>
      <dgm:spPr/>
    </dgm:pt>
    <dgm:pt modelId="{782EA5E5-1D42-46D6-B94A-BC28F49CC539}" type="pres">
      <dgm:prSet presAssocID="{3B18B6A6-0EF4-4A9C-83FB-6A5596DEFCFA}" presName="arrow" presStyleLbl="bgShp" presStyleIdx="0" presStyleCnt="1"/>
      <dgm:spPr/>
    </dgm:pt>
    <dgm:pt modelId="{CFC20791-C7FE-4BC7-90E6-4FAA6FA4EAE5}" type="pres">
      <dgm:prSet presAssocID="{3B18B6A6-0EF4-4A9C-83FB-6A5596DEFCFA}" presName="linearProcess" presStyleCnt="0"/>
      <dgm:spPr/>
    </dgm:pt>
    <dgm:pt modelId="{6CE4273B-B6C1-47F6-A0CD-E208EDC575AF}" type="pres">
      <dgm:prSet presAssocID="{AE1D9617-2D9F-45EC-B701-D144EE33F784}" presName="textNode" presStyleLbl="node1" presStyleIdx="0" presStyleCnt="3">
        <dgm:presLayoutVars>
          <dgm:bulletEnabled val="1"/>
        </dgm:presLayoutVars>
      </dgm:prSet>
      <dgm:spPr/>
    </dgm:pt>
    <dgm:pt modelId="{81EFD091-FF5A-473C-931B-13444261DC09}" type="pres">
      <dgm:prSet presAssocID="{F3FC7745-6BD1-4284-B1C2-6D97A7064F06}" presName="sibTrans" presStyleCnt="0"/>
      <dgm:spPr/>
    </dgm:pt>
    <dgm:pt modelId="{40BCD716-6BBE-4780-AE44-5BF4B94612DF}" type="pres">
      <dgm:prSet presAssocID="{8D899206-3A49-4D7B-8208-421C0056AE75}" presName="textNode" presStyleLbl="node1" presStyleIdx="1" presStyleCnt="3">
        <dgm:presLayoutVars>
          <dgm:bulletEnabled val="1"/>
        </dgm:presLayoutVars>
      </dgm:prSet>
      <dgm:spPr/>
    </dgm:pt>
    <dgm:pt modelId="{4F64FBC8-091F-4790-82E3-91334F08F0D8}" type="pres">
      <dgm:prSet presAssocID="{B3EE1733-F8A5-45A9-8D8F-E556D7E63DC1}" presName="sibTrans" presStyleCnt="0"/>
      <dgm:spPr/>
    </dgm:pt>
    <dgm:pt modelId="{4734F2EF-5625-4D8D-8808-25CBFBC1E1F4}" type="pres">
      <dgm:prSet presAssocID="{E3F15EED-C1E7-4D28-8114-07D2CB1E8D2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E9B0010-3FCC-4CA8-8837-2BE02EBF86F1}" srcId="{3B18B6A6-0EF4-4A9C-83FB-6A5596DEFCFA}" destId="{8D899206-3A49-4D7B-8208-421C0056AE75}" srcOrd="1" destOrd="0" parTransId="{2BCA835A-59A3-49C7-BA16-55EF1F9A14FB}" sibTransId="{B3EE1733-F8A5-45A9-8D8F-E556D7E63DC1}"/>
    <dgm:cxn modelId="{5F6D1727-E56A-4D7E-A5D7-AAED2C0B7E2A}" srcId="{3B18B6A6-0EF4-4A9C-83FB-6A5596DEFCFA}" destId="{E3F15EED-C1E7-4D28-8114-07D2CB1E8D25}" srcOrd="2" destOrd="0" parTransId="{C005B0B5-9A30-4155-AE9B-FCFD273D7023}" sibTransId="{C42AB08D-67F5-4914-BF59-8C4C93AF115D}"/>
    <dgm:cxn modelId="{45284267-C7F7-47DB-8101-A2A1589E77A8}" type="presOf" srcId="{AE1D9617-2D9F-45EC-B701-D144EE33F784}" destId="{6CE4273B-B6C1-47F6-A0CD-E208EDC575AF}" srcOrd="0" destOrd="0" presId="urn:microsoft.com/office/officeart/2005/8/layout/hProcess9"/>
    <dgm:cxn modelId="{5174784D-4A10-44A2-87F5-A844D15D5EA1}" srcId="{3B18B6A6-0EF4-4A9C-83FB-6A5596DEFCFA}" destId="{AE1D9617-2D9F-45EC-B701-D144EE33F784}" srcOrd="0" destOrd="0" parTransId="{E4D26573-0463-43BF-B2E8-4345776614B6}" sibTransId="{F3FC7745-6BD1-4284-B1C2-6D97A7064F06}"/>
    <dgm:cxn modelId="{CC8CF850-A716-4D33-9FEE-F0C32F7A690D}" type="presOf" srcId="{E3F15EED-C1E7-4D28-8114-07D2CB1E8D25}" destId="{4734F2EF-5625-4D8D-8808-25CBFBC1E1F4}" srcOrd="0" destOrd="0" presId="urn:microsoft.com/office/officeart/2005/8/layout/hProcess9"/>
    <dgm:cxn modelId="{065AE893-DEAF-4ADC-96EA-1B659C969630}" type="presOf" srcId="{8D899206-3A49-4D7B-8208-421C0056AE75}" destId="{40BCD716-6BBE-4780-AE44-5BF4B94612DF}" srcOrd="0" destOrd="0" presId="urn:microsoft.com/office/officeart/2005/8/layout/hProcess9"/>
    <dgm:cxn modelId="{2633FDF4-41B4-4BC2-BDB3-77D4C542BD29}" type="presOf" srcId="{3B18B6A6-0EF4-4A9C-83FB-6A5596DEFCFA}" destId="{9ED9DFA1-6326-47E3-8BE6-E40CFAD41E05}" srcOrd="0" destOrd="0" presId="urn:microsoft.com/office/officeart/2005/8/layout/hProcess9"/>
    <dgm:cxn modelId="{14CD0B12-D71C-4309-8E33-BC497A51F9C0}" type="presParOf" srcId="{9ED9DFA1-6326-47E3-8BE6-E40CFAD41E05}" destId="{782EA5E5-1D42-46D6-B94A-BC28F49CC539}" srcOrd="0" destOrd="0" presId="urn:microsoft.com/office/officeart/2005/8/layout/hProcess9"/>
    <dgm:cxn modelId="{872FE9B1-2659-418C-84A6-C07B353DE9BE}" type="presParOf" srcId="{9ED9DFA1-6326-47E3-8BE6-E40CFAD41E05}" destId="{CFC20791-C7FE-4BC7-90E6-4FAA6FA4EAE5}" srcOrd="1" destOrd="0" presId="urn:microsoft.com/office/officeart/2005/8/layout/hProcess9"/>
    <dgm:cxn modelId="{1F95F31E-4B2A-4791-9BCA-BD70C247C69F}" type="presParOf" srcId="{CFC20791-C7FE-4BC7-90E6-4FAA6FA4EAE5}" destId="{6CE4273B-B6C1-47F6-A0CD-E208EDC575AF}" srcOrd="0" destOrd="0" presId="urn:microsoft.com/office/officeart/2005/8/layout/hProcess9"/>
    <dgm:cxn modelId="{872CFC82-57B3-4F12-B738-8C79D6EF698D}" type="presParOf" srcId="{CFC20791-C7FE-4BC7-90E6-4FAA6FA4EAE5}" destId="{81EFD091-FF5A-473C-931B-13444261DC09}" srcOrd="1" destOrd="0" presId="urn:microsoft.com/office/officeart/2005/8/layout/hProcess9"/>
    <dgm:cxn modelId="{B4382E64-DD9D-4736-AC77-3D39646841BE}" type="presParOf" srcId="{CFC20791-C7FE-4BC7-90E6-4FAA6FA4EAE5}" destId="{40BCD716-6BBE-4780-AE44-5BF4B94612DF}" srcOrd="2" destOrd="0" presId="urn:microsoft.com/office/officeart/2005/8/layout/hProcess9"/>
    <dgm:cxn modelId="{A9CABD72-E828-4123-8369-F4AE5BA23370}" type="presParOf" srcId="{CFC20791-C7FE-4BC7-90E6-4FAA6FA4EAE5}" destId="{4F64FBC8-091F-4790-82E3-91334F08F0D8}" srcOrd="3" destOrd="0" presId="urn:microsoft.com/office/officeart/2005/8/layout/hProcess9"/>
    <dgm:cxn modelId="{0865456B-9C47-43BA-A96E-5D501B3CF701}" type="presParOf" srcId="{CFC20791-C7FE-4BC7-90E6-4FAA6FA4EAE5}" destId="{4734F2EF-5625-4D8D-8808-25CBFBC1E1F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18B6A6-0EF4-4A9C-83FB-6A5596DEFCFA}" type="doc">
      <dgm:prSet loTypeId="urn:microsoft.com/office/officeart/2005/8/layout/hProcess9" loCatId="process" qsTypeId="urn:microsoft.com/office/officeart/2005/8/quickstyle/simple1" qsCatId="simple" csTypeId="urn:microsoft.com/office/officeart/2005/8/colors/accent6_5" csCatId="accent6" phldr="1"/>
      <dgm:spPr/>
    </dgm:pt>
    <dgm:pt modelId="{E3F15EED-C1E7-4D28-8114-07D2CB1E8D25}">
      <dgm:prSet phldrT="[Text]"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Stayed on in same region postgraduation through JHO due to quality of training</a:t>
          </a:r>
        </a:p>
      </dgm:t>
    </dgm:pt>
    <dgm:pt modelId="{C005B0B5-9A30-4155-AE9B-FCFD273D7023}" type="parTrans" cxnId="{5F6D1727-E56A-4D7E-A5D7-AAED2C0B7E2A}">
      <dgm:prSet/>
      <dgm:spPr/>
    </dgm:pt>
    <dgm:pt modelId="{C42AB08D-67F5-4914-BF59-8C4C93AF115D}" type="sibTrans" cxnId="{5F6D1727-E56A-4D7E-A5D7-AAED2C0B7E2A}">
      <dgm:prSet/>
      <dgm:spPr/>
    </dgm:pt>
    <dgm:pt modelId="{97E22977-D8BF-4938-8EDB-B6D40D1E3FB0}">
      <dgm:prSet phldr="0"/>
      <dgm:spPr/>
      <dgm:t>
        <a:bodyPr/>
        <a:lstStyle/>
        <a:p>
          <a:pPr rtl="0"/>
          <a:r>
            <a:rPr lang="en-AU" dirty="0">
              <a:latin typeface="Calibri"/>
              <a:cs typeface="Calibri"/>
            </a:rPr>
            <a:t>Non-rural background, metro medical school</a:t>
          </a:r>
        </a:p>
      </dgm:t>
    </dgm:pt>
    <dgm:pt modelId="{CC96879E-BEB9-45B1-A2A0-C0DDFFDFB9A8}" type="parTrans" cxnId="{AA925518-6B32-4B87-8B43-C118AE7FB542}">
      <dgm:prSet/>
      <dgm:spPr/>
    </dgm:pt>
    <dgm:pt modelId="{06FC6812-3A85-4ED5-844A-1D6EAC3F5BF9}" type="sibTrans" cxnId="{AA925518-6B32-4B87-8B43-C118AE7FB542}">
      <dgm:prSet/>
      <dgm:spPr/>
    </dgm:pt>
    <dgm:pt modelId="{0640FA19-5CAA-4DCC-8FD8-43850A194350}">
      <dgm:prSet phldr="0"/>
      <dgm:spPr/>
      <dgm:t>
        <a:bodyPr/>
        <a:lstStyle/>
        <a:p>
          <a:pPr rtl="0"/>
          <a:r>
            <a:rPr lang="en-US" dirty="0">
              <a:latin typeface="Calibri"/>
              <a:cs typeface="Calibri"/>
            </a:rPr>
            <a:t>Attended RCS for both clinical years of medical school</a:t>
          </a:r>
        </a:p>
      </dgm:t>
    </dgm:pt>
    <dgm:pt modelId="{0A0C6F5C-FE32-4FB5-82AD-FA4B0B96F1B5}" type="parTrans" cxnId="{354C77E3-7A1E-49EF-8E70-35FC2DA1029D}">
      <dgm:prSet/>
      <dgm:spPr/>
    </dgm:pt>
    <dgm:pt modelId="{025EFC00-FA8B-415F-A37A-47DA5AD37676}" type="sibTrans" cxnId="{354C77E3-7A1E-49EF-8E70-35FC2DA1029D}">
      <dgm:prSet/>
      <dgm:spPr/>
    </dgm:pt>
    <dgm:pt modelId="{9ED9DFA1-6326-47E3-8BE6-E40CFAD41E05}" type="pres">
      <dgm:prSet presAssocID="{3B18B6A6-0EF4-4A9C-83FB-6A5596DEFCFA}" presName="CompostProcess" presStyleCnt="0">
        <dgm:presLayoutVars>
          <dgm:dir/>
          <dgm:resizeHandles val="exact"/>
        </dgm:presLayoutVars>
      </dgm:prSet>
      <dgm:spPr/>
    </dgm:pt>
    <dgm:pt modelId="{782EA5E5-1D42-46D6-B94A-BC28F49CC539}" type="pres">
      <dgm:prSet presAssocID="{3B18B6A6-0EF4-4A9C-83FB-6A5596DEFCFA}" presName="arrow" presStyleLbl="bgShp" presStyleIdx="0" presStyleCnt="1"/>
      <dgm:spPr/>
    </dgm:pt>
    <dgm:pt modelId="{CFC20791-C7FE-4BC7-90E6-4FAA6FA4EAE5}" type="pres">
      <dgm:prSet presAssocID="{3B18B6A6-0EF4-4A9C-83FB-6A5596DEFCFA}" presName="linearProcess" presStyleCnt="0"/>
      <dgm:spPr/>
    </dgm:pt>
    <dgm:pt modelId="{B86C440B-6286-4AF3-B85C-418362DD0AE3}" type="pres">
      <dgm:prSet presAssocID="{97E22977-D8BF-4938-8EDB-B6D40D1E3FB0}" presName="textNode" presStyleLbl="node1" presStyleIdx="0" presStyleCnt="3">
        <dgm:presLayoutVars>
          <dgm:bulletEnabled val="1"/>
        </dgm:presLayoutVars>
      </dgm:prSet>
      <dgm:spPr/>
    </dgm:pt>
    <dgm:pt modelId="{1D679E81-8457-4503-9193-9771E9951C09}" type="pres">
      <dgm:prSet presAssocID="{06FC6812-3A85-4ED5-844A-1D6EAC3F5BF9}" presName="sibTrans" presStyleCnt="0"/>
      <dgm:spPr/>
    </dgm:pt>
    <dgm:pt modelId="{D7D49BF5-EDB6-43E9-915D-3D9E3C277FA0}" type="pres">
      <dgm:prSet presAssocID="{0640FA19-5CAA-4DCC-8FD8-43850A194350}" presName="textNode" presStyleLbl="node1" presStyleIdx="1" presStyleCnt="3">
        <dgm:presLayoutVars>
          <dgm:bulletEnabled val="1"/>
        </dgm:presLayoutVars>
      </dgm:prSet>
      <dgm:spPr/>
    </dgm:pt>
    <dgm:pt modelId="{82AADAA9-85C1-4616-A193-C369337F492E}" type="pres">
      <dgm:prSet presAssocID="{025EFC00-FA8B-415F-A37A-47DA5AD37676}" presName="sibTrans" presStyleCnt="0"/>
      <dgm:spPr/>
    </dgm:pt>
    <dgm:pt modelId="{4734F2EF-5625-4D8D-8808-25CBFBC1E1F4}" type="pres">
      <dgm:prSet presAssocID="{E3F15EED-C1E7-4D28-8114-07D2CB1E8D2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A925518-6B32-4B87-8B43-C118AE7FB542}" srcId="{3B18B6A6-0EF4-4A9C-83FB-6A5596DEFCFA}" destId="{97E22977-D8BF-4938-8EDB-B6D40D1E3FB0}" srcOrd="0" destOrd="0" parTransId="{CC96879E-BEB9-45B1-A2A0-C0DDFFDFB9A8}" sibTransId="{06FC6812-3A85-4ED5-844A-1D6EAC3F5BF9}"/>
    <dgm:cxn modelId="{5F6D1727-E56A-4D7E-A5D7-AAED2C0B7E2A}" srcId="{3B18B6A6-0EF4-4A9C-83FB-6A5596DEFCFA}" destId="{E3F15EED-C1E7-4D28-8114-07D2CB1E8D25}" srcOrd="2" destOrd="0" parTransId="{C005B0B5-9A30-4155-AE9B-FCFD273D7023}" sibTransId="{C42AB08D-67F5-4914-BF59-8C4C93AF115D}"/>
    <dgm:cxn modelId="{C3FC0954-1F8E-4D4A-95FB-2F21486ED166}" type="presOf" srcId="{97E22977-D8BF-4938-8EDB-B6D40D1E3FB0}" destId="{B86C440B-6286-4AF3-B85C-418362DD0AE3}" srcOrd="0" destOrd="0" presId="urn:microsoft.com/office/officeart/2005/8/layout/hProcess9"/>
    <dgm:cxn modelId="{526092CE-6359-4C1B-9898-41BC068D5322}" type="presOf" srcId="{E3F15EED-C1E7-4D28-8114-07D2CB1E8D25}" destId="{4734F2EF-5625-4D8D-8808-25CBFBC1E1F4}" srcOrd="0" destOrd="0" presId="urn:microsoft.com/office/officeart/2005/8/layout/hProcess9"/>
    <dgm:cxn modelId="{56811DD1-0534-45EE-A13E-113C7B74268A}" type="presOf" srcId="{0640FA19-5CAA-4DCC-8FD8-43850A194350}" destId="{D7D49BF5-EDB6-43E9-915D-3D9E3C277FA0}" srcOrd="0" destOrd="0" presId="urn:microsoft.com/office/officeart/2005/8/layout/hProcess9"/>
    <dgm:cxn modelId="{354C77E3-7A1E-49EF-8E70-35FC2DA1029D}" srcId="{3B18B6A6-0EF4-4A9C-83FB-6A5596DEFCFA}" destId="{0640FA19-5CAA-4DCC-8FD8-43850A194350}" srcOrd="1" destOrd="0" parTransId="{0A0C6F5C-FE32-4FB5-82AD-FA4B0B96F1B5}" sibTransId="{025EFC00-FA8B-415F-A37A-47DA5AD37676}"/>
    <dgm:cxn modelId="{2633FDF4-41B4-4BC2-BDB3-77D4C542BD29}" type="presOf" srcId="{3B18B6A6-0EF4-4A9C-83FB-6A5596DEFCFA}" destId="{9ED9DFA1-6326-47E3-8BE6-E40CFAD41E05}" srcOrd="0" destOrd="0" presId="urn:microsoft.com/office/officeart/2005/8/layout/hProcess9"/>
    <dgm:cxn modelId="{54CFF81E-887F-4FCB-AC57-9AFC7CA5D236}" type="presParOf" srcId="{9ED9DFA1-6326-47E3-8BE6-E40CFAD41E05}" destId="{782EA5E5-1D42-46D6-B94A-BC28F49CC539}" srcOrd="0" destOrd="0" presId="urn:microsoft.com/office/officeart/2005/8/layout/hProcess9"/>
    <dgm:cxn modelId="{DAB130FE-5331-42C6-8652-DC309696064A}" type="presParOf" srcId="{9ED9DFA1-6326-47E3-8BE6-E40CFAD41E05}" destId="{CFC20791-C7FE-4BC7-90E6-4FAA6FA4EAE5}" srcOrd="1" destOrd="0" presId="urn:microsoft.com/office/officeart/2005/8/layout/hProcess9"/>
    <dgm:cxn modelId="{47840931-BD63-4633-807E-780D6A01C9D3}" type="presParOf" srcId="{CFC20791-C7FE-4BC7-90E6-4FAA6FA4EAE5}" destId="{B86C440B-6286-4AF3-B85C-418362DD0AE3}" srcOrd="0" destOrd="0" presId="urn:microsoft.com/office/officeart/2005/8/layout/hProcess9"/>
    <dgm:cxn modelId="{2F58E616-8681-4A04-B7F3-7F296FBF0C08}" type="presParOf" srcId="{CFC20791-C7FE-4BC7-90E6-4FAA6FA4EAE5}" destId="{1D679E81-8457-4503-9193-9771E9951C09}" srcOrd="1" destOrd="0" presId="urn:microsoft.com/office/officeart/2005/8/layout/hProcess9"/>
    <dgm:cxn modelId="{3261D8C0-C621-49AB-B9B2-07017FA730F8}" type="presParOf" srcId="{CFC20791-C7FE-4BC7-90E6-4FAA6FA4EAE5}" destId="{D7D49BF5-EDB6-43E9-915D-3D9E3C277FA0}" srcOrd="2" destOrd="0" presId="urn:microsoft.com/office/officeart/2005/8/layout/hProcess9"/>
    <dgm:cxn modelId="{D68EC674-EF74-446C-9EED-12413759FE96}" type="presParOf" srcId="{CFC20791-C7FE-4BC7-90E6-4FAA6FA4EAE5}" destId="{82AADAA9-85C1-4616-A193-C369337F492E}" srcOrd="3" destOrd="0" presId="urn:microsoft.com/office/officeart/2005/8/layout/hProcess9"/>
    <dgm:cxn modelId="{4E0F6016-A5F2-4FF1-9FB1-71C86A296E54}" type="presParOf" srcId="{CFC20791-C7FE-4BC7-90E6-4FAA6FA4EAE5}" destId="{4734F2EF-5625-4D8D-8808-25CBFBC1E1F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EA5E5-1D42-46D6-B94A-BC28F49CC539}">
      <dsp:nvSpPr>
        <dsp:cNvPr id="0" name=""/>
        <dsp:cNvSpPr/>
      </dsp:nvSpPr>
      <dsp:spPr>
        <a:xfrm>
          <a:off x="342899" y="0"/>
          <a:ext cx="3886200" cy="3657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4273B-B6C1-47F6-A0CD-E208EDC575AF}">
      <dsp:nvSpPr>
        <dsp:cNvPr id="0" name=""/>
        <dsp:cNvSpPr/>
      </dsp:nvSpPr>
      <dsp:spPr>
        <a:xfrm>
          <a:off x="4911" y="1097279"/>
          <a:ext cx="1471612" cy="1463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200" kern="1200" dirty="0">
              <a:latin typeface="Calibri"/>
              <a:cs typeface="Calibri"/>
            </a:rPr>
            <a:t>Australian born, raised in Brisbane. Attended Metro Med School</a:t>
          </a:r>
          <a:endParaRPr lang="en-US" sz="1200" kern="1200" dirty="0"/>
        </a:p>
      </dsp:txBody>
      <dsp:txXfrm>
        <a:off x="76331" y="1168699"/>
        <a:ext cx="1328772" cy="1320200"/>
      </dsp:txXfrm>
    </dsp:sp>
    <dsp:sp modelId="{40BCD716-6BBE-4780-AE44-5BF4B94612DF}">
      <dsp:nvSpPr>
        <dsp:cNvPr id="0" name=""/>
        <dsp:cNvSpPr/>
      </dsp:nvSpPr>
      <dsp:spPr>
        <a:xfrm>
          <a:off x="1550193" y="1097279"/>
          <a:ext cx="1471612" cy="1463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/>
              <a:cs typeface="Calibri"/>
            </a:rPr>
            <a:t>At med school met foreign partner – partner could not secure metro internship so both went regional after graduation</a:t>
          </a:r>
          <a:endParaRPr lang="en-US" sz="1200" kern="1200" dirty="0"/>
        </a:p>
      </dsp:txBody>
      <dsp:txXfrm>
        <a:off x="1621613" y="1168699"/>
        <a:ext cx="1328772" cy="1320200"/>
      </dsp:txXfrm>
    </dsp:sp>
    <dsp:sp modelId="{4734F2EF-5625-4D8D-8808-25CBFBC1E1F4}">
      <dsp:nvSpPr>
        <dsp:cNvPr id="0" name=""/>
        <dsp:cNvSpPr/>
      </dsp:nvSpPr>
      <dsp:spPr>
        <a:xfrm>
          <a:off x="3095476" y="1097279"/>
          <a:ext cx="1471612" cy="146304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"/>
              <a:cs typeface="Calibri"/>
            </a:rPr>
            <a:t>Finished Psych training completely in regional Australia</a:t>
          </a:r>
          <a:endParaRPr lang="en-US" sz="1200" kern="1200" dirty="0"/>
        </a:p>
      </dsp:txBody>
      <dsp:txXfrm>
        <a:off x="3166896" y="1168699"/>
        <a:ext cx="1328772" cy="1320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EA5E5-1D42-46D6-B94A-BC28F49CC539}">
      <dsp:nvSpPr>
        <dsp:cNvPr id="0" name=""/>
        <dsp:cNvSpPr/>
      </dsp:nvSpPr>
      <dsp:spPr>
        <a:xfrm>
          <a:off x="342899" y="0"/>
          <a:ext cx="3886200" cy="3657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4273B-B6C1-47F6-A0CD-E208EDC575AF}">
      <dsp:nvSpPr>
        <dsp:cNvPr id="0" name=""/>
        <dsp:cNvSpPr/>
      </dsp:nvSpPr>
      <dsp:spPr>
        <a:xfrm>
          <a:off x="4911" y="1097279"/>
          <a:ext cx="1471612" cy="14630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Calibri"/>
              <a:cs typeface="Calibri"/>
            </a:rPr>
            <a:t>Rural BG, regional internship</a:t>
          </a:r>
          <a:endParaRPr lang="en-US" sz="1300" kern="1200" dirty="0"/>
        </a:p>
      </dsp:txBody>
      <dsp:txXfrm>
        <a:off x="76331" y="1168699"/>
        <a:ext cx="1328772" cy="1320200"/>
      </dsp:txXfrm>
    </dsp:sp>
    <dsp:sp modelId="{40BCD716-6BBE-4780-AE44-5BF4B94612DF}">
      <dsp:nvSpPr>
        <dsp:cNvPr id="0" name=""/>
        <dsp:cNvSpPr/>
      </dsp:nvSpPr>
      <dsp:spPr>
        <a:xfrm>
          <a:off x="1550193" y="1097279"/>
          <a:ext cx="1471612" cy="14630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alibri"/>
              <a:cs typeface="Calibri"/>
            </a:rPr>
            <a:t>To interstate metro for one year PGY2 for subspecialty experience</a:t>
          </a:r>
        </a:p>
      </dsp:txBody>
      <dsp:txXfrm>
        <a:off x="1621613" y="1168699"/>
        <a:ext cx="1328772" cy="1320200"/>
      </dsp:txXfrm>
    </dsp:sp>
    <dsp:sp modelId="{4734F2EF-5625-4D8D-8808-25CBFBC1E1F4}">
      <dsp:nvSpPr>
        <dsp:cNvPr id="0" name=""/>
        <dsp:cNvSpPr/>
      </dsp:nvSpPr>
      <dsp:spPr>
        <a:xfrm>
          <a:off x="3095476" y="1097279"/>
          <a:ext cx="1471612" cy="146304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alibri"/>
              <a:cs typeface="Calibri"/>
            </a:rPr>
            <a:t>Returned to region for PHO position PGY3 for more autonomy and training experience</a:t>
          </a:r>
        </a:p>
      </dsp:txBody>
      <dsp:txXfrm>
        <a:off x="3166896" y="1168699"/>
        <a:ext cx="1328772" cy="13202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EA5E5-1D42-46D6-B94A-BC28F49CC539}">
      <dsp:nvSpPr>
        <dsp:cNvPr id="0" name=""/>
        <dsp:cNvSpPr/>
      </dsp:nvSpPr>
      <dsp:spPr>
        <a:xfrm>
          <a:off x="342899" y="0"/>
          <a:ext cx="3886200" cy="3657600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C440B-6286-4AF3-B85C-418362DD0AE3}">
      <dsp:nvSpPr>
        <dsp:cNvPr id="0" name=""/>
        <dsp:cNvSpPr/>
      </dsp:nvSpPr>
      <dsp:spPr>
        <a:xfrm>
          <a:off x="154930" y="1097279"/>
          <a:ext cx="1371600" cy="14630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400" kern="1200" dirty="0">
              <a:latin typeface="Calibri"/>
              <a:cs typeface="Calibri"/>
            </a:rPr>
            <a:t>Non-rural background, metro medical school</a:t>
          </a:r>
        </a:p>
      </dsp:txBody>
      <dsp:txXfrm>
        <a:off x="221886" y="1164235"/>
        <a:ext cx="1237688" cy="1329128"/>
      </dsp:txXfrm>
    </dsp:sp>
    <dsp:sp modelId="{D7D49BF5-EDB6-43E9-915D-3D9E3C277FA0}">
      <dsp:nvSpPr>
        <dsp:cNvPr id="0" name=""/>
        <dsp:cNvSpPr/>
      </dsp:nvSpPr>
      <dsp:spPr>
        <a:xfrm>
          <a:off x="1600199" y="1097279"/>
          <a:ext cx="1371600" cy="14630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Attended RCS for both clinical years of medical school</a:t>
          </a:r>
        </a:p>
      </dsp:txBody>
      <dsp:txXfrm>
        <a:off x="1667155" y="1164235"/>
        <a:ext cx="1237688" cy="1329128"/>
      </dsp:txXfrm>
    </dsp:sp>
    <dsp:sp modelId="{4734F2EF-5625-4D8D-8808-25CBFBC1E1F4}">
      <dsp:nvSpPr>
        <dsp:cNvPr id="0" name=""/>
        <dsp:cNvSpPr/>
      </dsp:nvSpPr>
      <dsp:spPr>
        <a:xfrm>
          <a:off x="3045469" y="1097279"/>
          <a:ext cx="1371600" cy="14630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Calibri"/>
              <a:cs typeface="Calibri"/>
            </a:rPr>
            <a:t>Stayed on in same region postgraduation through JHO due to quality of training</a:t>
          </a:r>
        </a:p>
      </dsp:txBody>
      <dsp:txXfrm>
        <a:off x="3112425" y="1164235"/>
        <a:ext cx="1237688" cy="1329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5764400E-B210-19A5-973F-8F9563807A91}"/>
              </a:ext>
            </a:extLst>
          </p:cNvPr>
          <p:cNvSpPr/>
          <p:nvPr/>
        </p:nvSpPr>
        <p:spPr>
          <a:xfrm>
            <a:off x="8653096" y="379779"/>
            <a:ext cx="2794000" cy="22987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Even Brisbane isn't that exciting, but it's better than here...</a:t>
            </a:r>
          </a:p>
        </p:txBody>
      </p:sp>
      <p:pic>
        <p:nvPicPr>
          <p:cNvPr id="6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DD39DAA-2A13-F725-E036-34F362CF3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524" y="3428182"/>
            <a:ext cx="12317046" cy="34306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2468DF-D1FE-0EE1-DB93-844D060844AB}"/>
              </a:ext>
            </a:extLst>
          </p:cNvPr>
          <p:cNvSpPr txBox="1"/>
          <p:nvPr/>
        </p:nvSpPr>
        <p:spPr>
          <a:xfrm>
            <a:off x="3832469" y="85480"/>
            <a:ext cx="505606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Posterama"/>
                <a:cs typeface="Calibri"/>
              </a:rPr>
              <a:t>Barriers - The Regions</a:t>
            </a:r>
            <a:endParaRPr lang="en-US" sz="3200" b="1" dirty="0" err="1">
              <a:latin typeface="Posterama"/>
            </a:endParaRP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69751269-1166-B014-5AF4-FC45D5D360CF}"/>
              </a:ext>
            </a:extLst>
          </p:cNvPr>
          <p:cNvSpPr/>
          <p:nvPr/>
        </p:nvSpPr>
        <p:spPr>
          <a:xfrm flipH="1">
            <a:off x="216875" y="266210"/>
            <a:ext cx="4210539" cy="2295769"/>
          </a:xfrm>
          <a:prstGeom prst="wedgeEllipse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There isn't really anything wrong with it. But I will definitely leave once I get my registration. It's a stop on my way.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287D8045-8980-0D45-9E60-AC4C78886874}"/>
              </a:ext>
            </a:extLst>
          </p:cNvPr>
          <p:cNvSpPr/>
          <p:nvPr/>
        </p:nvSpPr>
        <p:spPr>
          <a:xfrm>
            <a:off x="4677018" y="825500"/>
            <a:ext cx="3106614" cy="2031999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 don't like having to drive on the highways, especially at night – transport is poor.</a:t>
            </a:r>
            <a:endParaRPr lang="en-US">
              <a:latin typeface="Posterama"/>
              <a:cs typeface="Posterama"/>
            </a:endParaRP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D7C5754B-9277-E40B-09C4-82D25D527197}"/>
              </a:ext>
            </a:extLst>
          </p:cNvPr>
          <p:cNvSpPr/>
          <p:nvPr/>
        </p:nvSpPr>
        <p:spPr>
          <a:xfrm>
            <a:off x="8479691" y="3306884"/>
            <a:ext cx="2725615" cy="1738923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It's dead and silent at night and things close very early.</a:t>
            </a:r>
            <a:endParaRPr lang="en-US">
              <a:latin typeface="Posterama"/>
              <a:cs typeface="Posterama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FB5F02EE-86BF-1248-20C9-109740855A69}"/>
              </a:ext>
            </a:extLst>
          </p:cNvPr>
          <p:cNvSpPr/>
          <p:nvPr/>
        </p:nvSpPr>
        <p:spPr>
          <a:xfrm flipH="1">
            <a:off x="571498" y="2862384"/>
            <a:ext cx="2891692" cy="1865923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 like the beach but I don’t need to live right here – I can visit on weekends and holidays.</a:t>
            </a:r>
            <a:endParaRPr lang="en-US">
              <a:latin typeface="Posterama"/>
              <a:cs typeface="Posterama"/>
            </a:endParaRP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33877812-F6FC-4CC4-AF3E-4E5FC66073E0}"/>
              </a:ext>
            </a:extLst>
          </p:cNvPr>
          <p:cNvSpPr/>
          <p:nvPr/>
        </p:nvSpPr>
        <p:spPr>
          <a:xfrm>
            <a:off x="4608634" y="3248269"/>
            <a:ext cx="2979615" cy="1719384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 thought it would be easier and cheaper to find a rental, but it was really tough.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DD39DAA-2A13-F725-E036-34F362CF3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524" y="3428182"/>
            <a:ext cx="12317046" cy="3430635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CB312A6E-8169-276B-3BA4-6C01E58E4044}"/>
              </a:ext>
            </a:extLst>
          </p:cNvPr>
          <p:cNvSpPr/>
          <p:nvPr/>
        </p:nvSpPr>
        <p:spPr>
          <a:xfrm flipH="1">
            <a:off x="1558681" y="839910"/>
            <a:ext cx="2752970" cy="209550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latin typeface="Posterama"/>
                <a:cs typeface="Calibri" panose="020F0502020204030204"/>
              </a:rPr>
              <a:t>My girlfriend is an accountant and the jobs don't have great career prospects.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F13CD7-263A-CCCD-D0AA-355E3552E61E}"/>
              </a:ext>
            </a:extLst>
          </p:cNvPr>
          <p:cNvSpPr txBox="1"/>
          <p:nvPr/>
        </p:nvSpPr>
        <p:spPr>
          <a:xfrm>
            <a:off x="2814516" y="142141"/>
            <a:ext cx="735769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Posterama"/>
                <a:cs typeface="Calibri"/>
              </a:rPr>
              <a:t>Barriers - Partners/Relationships</a:t>
            </a:r>
            <a:endParaRPr lang="en-US" sz="3200" b="1" dirty="0">
              <a:latin typeface="Posterama"/>
            </a:endParaRP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893636CE-FC79-3359-1454-C1DFA37F30E4}"/>
              </a:ext>
            </a:extLst>
          </p:cNvPr>
          <p:cNvSpPr/>
          <p:nvPr/>
        </p:nvSpPr>
        <p:spPr>
          <a:xfrm>
            <a:off x="8614019" y="1202348"/>
            <a:ext cx="3516923" cy="2406161"/>
          </a:xfrm>
          <a:prstGeom prst="wedgeEllipseCallou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The same-sex marriage referendum had poor support in parts of regional Queensland... That made me nervous.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F00CFA01-BD72-1000-5C7C-18028A3662F0}"/>
              </a:ext>
            </a:extLst>
          </p:cNvPr>
          <p:cNvSpPr/>
          <p:nvPr/>
        </p:nvSpPr>
        <p:spPr>
          <a:xfrm>
            <a:off x="251557" y="3050442"/>
            <a:ext cx="3194538" cy="1924538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ea typeface="+mn-lt"/>
                <a:cs typeface="+mn-lt"/>
              </a:rPr>
              <a:t>My husband wants to do a subspeciality and they don’t offer it here.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CA702226-7013-C037-1C08-465F88B810F2}"/>
              </a:ext>
            </a:extLst>
          </p:cNvPr>
          <p:cNvSpPr/>
          <p:nvPr/>
        </p:nvSpPr>
        <p:spPr>
          <a:xfrm flipH="1">
            <a:off x="4004895" y="2326542"/>
            <a:ext cx="4736122" cy="2540001"/>
          </a:xfrm>
          <a:prstGeom prst="wedgeEllipse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It's hard to find dates from my religious background – it's much easier in the city</a:t>
            </a:r>
            <a:endParaRPr lang="en-US">
              <a:latin typeface="Posterama"/>
              <a:cs typeface="Posterama"/>
            </a:endParaRPr>
          </a:p>
        </p:txBody>
      </p:sp>
    </p:spTree>
    <p:extLst>
      <p:ext uri="{BB962C8B-B14F-4D97-AF65-F5344CB8AC3E}">
        <p14:creationId xmlns:p14="http://schemas.microsoft.com/office/powerpoint/2010/main" val="83811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BDD39DAA-2A13-F725-E036-34F362CF3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524" y="3428182"/>
            <a:ext cx="12317046" cy="34306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F13CD7-263A-CCCD-D0AA-355E3552E61E}"/>
              </a:ext>
            </a:extLst>
          </p:cNvPr>
          <p:cNvSpPr txBox="1"/>
          <p:nvPr/>
        </p:nvSpPr>
        <p:spPr>
          <a:xfrm>
            <a:off x="5060462" y="256441"/>
            <a:ext cx="206375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Posterama"/>
                <a:cs typeface="Calibri"/>
              </a:rPr>
              <a:t>Enablers</a:t>
            </a:r>
            <a:endParaRPr lang="en-US" dirty="0"/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893636CE-FC79-3359-1454-C1DFA37F30E4}"/>
              </a:ext>
            </a:extLst>
          </p:cNvPr>
          <p:cNvSpPr/>
          <p:nvPr/>
        </p:nvSpPr>
        <p:spPr>
          <a:xfrm>
            <a:off x="9313815" y="2233541"/>
            <a:ext cx="2677169" cy="1683039"/>
          </a:xfrm>
          <a:prstGeom prst="wedgeEllipse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It's not bad for families – there are lots of things for kids to do</a:t>
            </a:r>
            <a:endParaRPr lang="en-US" dirty="0"/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F00CFA01-BD72-1000-5C7C-18028A3662F0}"/>
              </a:ext>
            </a:extLst>
          </p:cNvPr>
          <p:cNvSpPr/>
          <p:nvPr/>
        </p:nvSpPr>
        <p:spPr>
          <a:xfrm flipH="1">
            <a:off x="356627" y="256841"/>
            <a:ext cx="3165230" cy="1924538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latin typeface="Posterama"/>
                <a:ea typeface="+mn-lt"/>
                <a:cs typeface="+mn-lt"/>
              </a:rPr>
              <a:t>I had no choice – I just picked the place that had the least group A applicants.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CA702226-7013-C037-1C08-465F88B810F2}"/>
              </a:ext>
            </a:extLst>
          </p:cNvPr>
          <p:cNvSpPr/>
          <p:nvPr/>
        </p:nvSpPr>
        <p:spPr>
          <a:xfrm flipH="1">
            <a:off x="231022" y="2469473"/>
            <a:ext cx="2814535" cy="1549920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 can do all my GP training here, so I will stay until at least then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97B3AFEF-255B-B25B-303D-C8E035694B8A}"/>
              </a:ext>
            </a:extLst>
          </p:cNvPr>
          <p:cNvSpPr/>
          <p:nvPr/>
        </p:nvSpPr>
        <p:spPr>
          <a:xfrm>
            <a:off x="7510093" y="109904"/>
            <a:ext cx="3917462" cy="2032001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dirty="0">
                <a:latin typeface="Posterama"/>
                <a:cs typeface="Calibri"/>
              </a:rPr>
              <a:t>At my medical school we were told that it would be impossible for IMGs to secure a metropolitan place, so we had to choose regional.</a:t>
            </a:r>
            <a:endParaRPr lang="en-US" sz="1600" dirty="0">
              <a:latin typeface="Posterama"/>
            </a:endParaRP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9CAF53D3-A6A5-6518-950A-D65CAE2FD990}"/>
              </a:ext>
            </a:extLst>
          </p:cNvPr>
          <p:cNvSpPr/>
          <p:nvPr/>
        </p:nvSpPr>
        <p:spPr>
          <a:xfrm>
            <a:off x="3914521" y="835916"/>
            <a:ext cx="3321538" cy="211992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I want to have my own GP practice and there is more demand here. They say you can easily get new patients.</a:t>
            </a:r>
            <a:endParaRPr lang="en-US" dirty="0">
              <a:latin typeface="Posterama"/>
            </a:endParaRP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ACC5A372-66EB-132B-7A1A-BF3422C8DD00}"/>
              </a:ext>
            </a:extLst>
          </p:cNvPr>
          <p:cNvSpPr/>
          <p:nvPr/>
        </p:nvSpPr>
        <p:spPr>
          <a:xfrm>
            <a:off x="6689331" y="2627374"/>
            <a:ext cx="2622340" cy="187609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osterama"/>
                <a:cs typeface="Calibri"/>
              </a:rPr>
              <a:t>My partner works remotely so he doesn't mind where we live.</a:t>
            </a:r>
            <a:endParaRPr lang="en-US" dirty="0">
              <a:latin typeface="Posterama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CF5C3C20-C26C-4F83-1E9B-6F6A437FA5FD}"/>
              </a:ext>
            </a:extLst>
          </p:cNvPr>
          <p:cNvSpPr/>
          <p:nvPr/>
        </p:nvSpPr>
        <p:spPr>
          <a:xfrm flipH="1">
            <a:off x="2874696" y="3285901"/>
            <a:ext cx="3903106" cy="1938695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Posterama"/>
                <a:cs typeface="Calibri"/>
              </a:rPr>
              <a:t>I knew what I was going to be doing and I liked the team here so I stayed, if that wasn't the case, I would have left.</a:t>
            </a:r>
            <a:endParaRPr lang="en-US" dirty="0">
              <a:solidFill>
                <a:schemeClr val="bg1"/>
              </a:solidFill>
              <a:latin typeface="Posterama"/>
            </a:endParaRPr>
          </a:p>
        </p:txBody>
      </p:sp>
    </p:spTree>
    <p:extLst>
      <p:ext uri="{BB962C8B-B14F-4D97-AF65-F5344CB8AC3E}">
        <p14:creationId xmlns:p14="http://schemas.microsoft.com/office/powerpoint/2010/main" val="303987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59">
            <a:extLst>
              <a:ext uri="{FF2B5EF4-FFF2-40B4-BE49-F238E27FC236}">
                <a16:creationId xmlns:a16="http://schemas.microsoft.com/office/drawing/2014/main" id="{57F75A8B-7EC3-3534-0AF6-E239D0E40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592323" y="3040779"/>
            <a:ext cx="4900991" cy="5080765"/>
          </a:xfrm>
          <a:prstGeom prst="rect">
            <a:avLst/>
          </a:prstGeom>
        </p:spPr>
      </p:pic>
      <p:pic>
        <p:nvPicPr>
          <p:cNvPr id="1059" name="Picture 1059">
            <a:extLst>
              <a:ext uri="{FF2B5EF4-FFF2-40B4-BE49-F238E27FC236}">
                <a16:creationId xmlns:a16="http://schemas.microsoft.com/office/drawing/2014/main" id="{55247600-476A-4D7A-6416-067D01451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539" y="3035595"/>
            <a:ext cx="4956628" cy="50807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F13CD7-263A-CCCD-D0AA-355E3552E61E}"/>
              </a:ext>
            </a:extLst>
          </p:cNvPr>
          <p:cNvSpPr txBox="1"/>
          <p:nvPr/>
        </p:nvSpPr>
        <p:spPr>
          <a:xfrm>
            <a:off x="5319048" y="147584"/>
            <a:ext cx="171225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Posterama"/>
                <a:cs typeface="Calibri"/>
              </a:rPr>
              <a:t>Stories</a:t>
            </a:r>
            <a:endParaRPr lang="en-US" dirty="0"/>
          </a:p>
        </p:txBody>
      </p:sp>
      <p:graphicFrame>
        <p:nvGraphicFramePr>
          <p:cNvPr id="2" name="Diagram 2">
            <a:extLst>
              <a:ext uri="{FF2B5EF4-FFF2-40B4-BE49-F238E27FC236}">
                <a16:creationId xmlns:a16="http://schemas.microsoft.com/office/drawing/2014/main" id="{8819DE15-6E7B-C328-9752-FA3D48E58D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2190424"/>
              </p:ext>
            </p:extLst>
          </p:nvPr>
        </p:nvGraphicFramePr>
        <p:xfrm>
          <a:off x="276259" y="443844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6" name="Diagram 2">
            <a:extLst>
              <a:ext uri="{FF2B5EF4-FFF2-40B4-BE49-F238E27FC236}">
                <a16:creationId xmlns:a16="http://schemas.microsoft.com/office/drawing/2014/main" id="{F0A10929-05C0-AF7E-8D50-744965EB5E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702398"/>
              </p:ext>
            </p:extLst>
          </p:nvPr>
        </p:nvGraphicFramePr>
        <p:xfrm>
          <a:off x="3654489" y="2898709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87" name="Diagram 2">
            <a:extLst>
              <a:ext uri="{FF2B5EF4-FFF2-40B4-BE49-F238E27FC236}">
                <a16:creationId xmlns:a16="http://schemas.microsoft.com/office/drawing/2014/main" id="{C2F03D37-2BA8-5A84-75EC-38F97E978F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8358185"/>
              </p:ext>
            </p:extLst>
          </p:nvPr>
        </p:nvGraphicFramePr>
        <p:xfrm>
          <a:off x="7246774" y="441648"/>
          <a:ext cx="4572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95033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326</cp:revision>
  <dcterms:created xsi:type="dcterms:W3CDTF">2023-04-27T06:01:45Z</dcterms:created>
  <dcterms:modified xsi:type="dcterms:W3CDTF">2023-05-03T04:06:44Z</dcterms:modified>
</cp:coreProperties>
</file>