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B_583E6578.xml" ContentType="application/vnd.ms-powerpoint.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239_7B7E4CBB.xml" ContentType="application/vnd.ms-powerpoint.comments+xml"/>
  <Override PartName="/ppt/comments/modernComment_23B_C55190E2.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23A_FB02B377.xml" ContentType="application/vnd.ms-powerpoint.comments+xml"/>
  <Override PartName="/ppt/comments/modernComment_23C_4969864.xml" ContentType="application/vnd.ms-powerpoint.comments+xml"/>
  <Override PartName="/ppt/comments/modernComment_242_EB981A07.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2" r:id="rId6"/>
    <p:sldMasterId id="2147483680" r:id="rId7"/>
    <p:sldMasterId id="2147483656" r:id="rId8"/>
    <p:sldMasterId id="2147483688" r:id="rId9"/>
    <p:sldMasterId id="2147483712" r:id="rId10"/>
    <p:sldMasterId id="2147483720" r:id="rId11"/>
    <p:sldMasterId id="2147483696" r:id="rId12"/>
    <p:sldMasterId id="2147483704" r:id="rId13"/>
  </p:sldMasterIdLst>
  <p:notesMasterIdLst>
    <p:notesMasterId r:id="rId32"/>
  </p:notesMasterIdLst>
  <p:sldIdLst>
    <p:sldId id="256" r:id="rId14"/>
    <p:sldId id="299" r:id="rId15"/>
    <p:sldId id="568" r:id="rId16"/>
    <p:sldId id="551" r:id="rId17"/>
    <p:sldId id="257" r:id="rId18"/>
    <p:sldId id="569" r:id="rId19"/>
    <p:sldId id="571" r:id="rId20"/>
    <p:sldId id="580" r:id="rId21"/>
    <p:sldId id="581" r:id="rId22"/>
    <p:sldId id="582" r:id="rId23"/>
    <p:sldId id="579" r:id="rId24"/>
    <p:sldId id="570" r:id="rId25"/>
    <p:sldId id="572" r:id="rId26"/>
    <p:sldId id="578" r:id="rId27"/>
    <p:sldId id="574" r:id="rId28"/>
    <p:sldId id="576" r:id="rId29"/>
    <p:sldId id="583"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6C877A-360C-7BD1-CEE3-A442C96ADBA8}" name="Anna Ryan" initials="AR" userId="S::chair@nrhsn.org.au::9b717e12-1dd0-4fa8-9b36-f0cb3b6e1da6" providerId="AD"/>
  <p188:author id="{E65F10DC-D603-290B-5CD2-DAF9F0144BFF}" name="Kurtis Gray" initials="KG" userId="S::vcexternal@nrhsn.org.au::89fd5228-27de-40a2-ae91-b6638c3f8f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C4BE"/>
    <a:srgbClr val="0ECFA5"/>
    <a:srgbClr val="DF2929"/>
    <a:srgbClr val="EF4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E59A8-DFEB-AA31-3B8F-ED9947A76A95}" v="1" dt="2021-10-26T04:25:06.083"/>
    <p1510:client id="{71B7B8A7-5C50-4834-9756-B24793F4BF7B}" v="14" dt="2023-03-29T10:33:01.524"/>
    <p1510:client id="{73F182FA-A828-48C3-7698-3AE03DC06C11}" v="241" dt="2023-03-16T04:41:47.530"/>
    <p1510:client id="{B0C51319-8CB6-6D5E-D18C-50A827AC112F}" v="10" dt="2023-03-28T00:33:59.889"/>
    <p1510:client id="{D1F178CF-5B8E-DAAE-D6EF-2A4B17D8A5D4}" v="1656" dt="2023-03-28T00:34:33.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85" autoAdjust="0"/>
  </p:normalViewPr>
  <p:slideViewPr>
    <p:cSldViewPr snapToGrid="0">
      <p:cViewPr varScale="1">
        <p:scale>
          <a:sx n="57" d="100"/>
          <a:sy n="57" d="100"/>
        </p:scale>
        <p:origin x="1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microsoft.com/office/2018/10/relationships/authors" Target="authors.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tis Gray" userId="S::vcexternal@nrhsn.org.au::89fd5228-27de-40a2-ae91-b6638c3f8f79" providerId="AD" clId="Web-{73F182FA-A828-48C3-7698-3AE03DC06C11}"/>
    <pc:docChg chg="mod addSld delSld modSld sldOrd">
      <pc:chgData name="Kurtis Gray" userId="S::vcexternal@nrhsn.org.au::89fd5228-27de-40a2-ae91-b6638c3f8f79" providerId="AD" clId="Web-{73F182FA-A828-48C3-7698-3AE03DC06C11}" dt="2023-03-16T04:41:59.328" v="235"/>
      <pc:docMkLst>
        <pc:docMk/>
      </pc:docMkLst>
      <pc:sldChg chg="addSp modSp">
        <pc:chgData name="Kurtis Gray" userId="S::vcexternal@nrhsn.org.au::89fd5228-27de-40a2-ae91-b6638c3f8f79" providerId="AD" clId="Web-{73F182FA-A828-48C3-7698-3AE03DC06C11}" dt="2023-03-16T04:41:47.530" v="234" actId="1076"/>
        <pc:sldMkLst>
          <pc:docMk/>
          <pc:sldMk cId="3758556256" sldId="256"/>
        </pc:sldMkLst>
        <pc:spChg chg="mod">
          <ac:chgData name="Kurtis Gray" userId="S::vcexternal@nrhsn.org.au::89fd5228-27de-40a2-ae91-b6638c3f8f79" providerId="AD" clId="Web-{73F182FA-A828-48C3-7698-3AE03DC06C11}" dt="2023-03-16T04:41:44.280" v="233" actId="1076"/>
          <ac:spMkLst>
            <pc:docMk/>
            <pc:sldMk cId="3758556256" sldId="256"/>
            <ac:spMk id="2" creationId="{ACF81EAD-F43E-4F4A-8097-44AD8EF4E692}"/>
          </ac:spMkLst>
        </pc:spChg>
        <pc:spChg chg="mod">
          <ac:chgData name="Kurtis Gray" userId="S::vcexternal@nrhsn.org.au::89fd5228-27de-40a2-ae91-b6638c3f8f79" providerId="AD" clId="Web-{73F182FA-A828-48C3-7698-3AE03DC06C11}" dt="2023-03-16T04:41:47.530" v="234" actId="1076"/>
          <ac:spMkLst>
            <pc:docMk/>
            <pc:sldMk cId="3758556256" sldId="256"/>
            <ac:spMk id="3" creationId="{05FDBC76-1C8F-443A-906B-5EF432F9EFAA}"/>
          </ac:spMkLst>
        </pc:spChg>
        <pc:picChg chg="add mod">
          <ac:chgData name="Kurtis Gray" userId="S::vcexternal@nrhsn.org.au::89fd5228-27de-40a2-ae91-b6638c3f8f79" providerId="AD" clId="Web-{73F182FA-A828-48C3-7698-3AE03DC06C11}" dt="2023-03-16T04:41:24.186" v="229" actId="1076"/>
          <ac:picMkLst>
            <pc:docMk/>
            <pc:sldMk cId="3758556256" sldId="256"/>
            <ac:picMk id="4" creationId="{4CC26913-5AF0-A05C-1CAA-E89D616EBFFF}"/>
          </ac:picMkLst>
        </pc:picChg>
      </pc:sldChg>
      <pc:sldChg chg="addSp modSp mod setBg">
        <pc:chgData name="Kurtis Gray" userId="S::vcexternal@nrhsn.org.au::89fd5228-27de-40a2-ae91-b6638c3f8f79" providerId="AD" clId="Web-{73F182FA-A828-48C3-7698-3AE03DC06C11}" dt="2023-03-16T04:41:59.328" v="235"/>
        <pc:sldMkLst>
          <pc:docMk/>
          <pc:sldMk cId="1240539395" sldId="264"/>
        </pc:sldMkLst>
        <pc:spChg chg="add">
          <ac:chgData name="Kurtis Gray" userId="S::vcexternal@nrhsn.org.au::89fd5228-27de-40a2-ae91-b6638c3f8f79" providerId="AD" clId="Web-{73F182FA-A828-48C3-7698-3AE03DC06C11}" dt="2023-03-16T04:41:59.328" v="235"/>
          <ac:spMkLst>
            <pc:docMk/>
            <pc:sldMk cId="1240539395" sldId="264"/>
            <ac:spMk id="1031" creationId="{32BC26D8-82FB-445E-AA49-62A77D7C1EE0}"/>
          </ac:spMkLst>
        </pc:spChg>
        <pc:spChg chg="add">
          <ac:chgData name="Kurtis Gray" userId="S::vcexternal@nrhsn.org.au::89fd5228-27de-40a2-ae91-b6638c3f8f79" providerId="AD" clId="Web-{73F182FA-A828-48C3-7698-3AE03DC06C11}" dt="2023-03-16T04:41:59.328" v="235"/>
          <ac:spMkLst>
            <pc:docMk/>
            <pc:sldMk cId="1240539395" sldId="264"/>
            <ac:spMk id="1033" creationId="{CB44330D-EA18-4254-AA95-EB49948539B8}"/>
          </ac:spMkLst>
        </pc:spChg>
        <pc:picChg chg="mod">
          <ac:chgData name="Kurtis Gray" userId="S::vcexternal@nrhsn.org.au::89fd5228-27de-40a2-ae91-b6638c3f8f79" providerId="AD" clId="Web-{73F182FA-A828-48C3-7698-3AE03DC06C11}" dt="2023-03-16T04:41:59.328" v="235"/>
          <ac:picMkLst>
            <pc:docMk/>
            <pc:sldMk cId="1240539395" sldId="264"/>
            <ac:picMk id="1026" creationId="{00000000-0000-0000-0000-000000000000}"/>
          </ac:picMkLst>
        </pc:picChg>
      </pc:sldChg>
      <pc:sldChg chg="addCm">
        <pc:chgData name="Kurtis Gray" userId="S::vcexternal@nrhsn.org.au::89fd5228-27de-40a2-ae91-b6638c3f8f79" providerId="AD" clId="Web-{73F182FA-A828-48C3-7698-3AE03DC06C11}" dt="2023-03-16T04:40:31.887" v="227"/>
        <pc:sldMkLst>
          <pc:docMk/>
          <pc:sldMk cId="1480484216" sldId="299"/>
        </pc:sldMkLst>
        <pc:extLst>
          <p:ext xmlns:p="http://schemas.openxmlformats.org/presentationml/2006/main" uri="{D6D511B9-2390-475A-947B-AFAB55BFBCF1}">
            <pc226:cmChg xmlns:pc226="http://schemas.microsoft.com/office/powerpoint/2022/06/main/command" chg="add">
              <pc226:chgData name="Kurtis Gray" userId="S::vcexternal@nrhsn.org.au::89fd5228-27de-40a2-ae91-b6638c3f8f79" providerId="AD" clId="Web-{73F182FA-A828-48C3-7698-3AE03DC06C11}" dt="2023-03-16T04:40:31.887" v="227"/>
              <pc2:cmMkLst xmlns:pc2="http://schemas.microsoft.com/office/powerpoint/2019/9/main/command">
                <pc:docMk/>
                <pc:sldMk cId="1480484216" sldId="299"/>
                <pc2:cmMk id="{3A448B44-8071-4E3B-8700-B67797D2DFB3}"/>
              </pc2:cmMkLst>
            </pc226:cmChg>
          </p:ext>
        </pc:extLst>
      </pc:sldChg>
      <pc:sldChg chg="modSp">
        <pc:chgData name="Kurtis Gray" userId="S::vcexternal@nrhsn.org.au::89fd5228-27de-40a2-ae91-b6638c3f8f79" providerId="AD" clId="Web-{73F182FA-A828-48C3-7698-3AE03DC06C11}" dt="2023-03-16T04:37:50.805" v="188" actId="20577"/>
        <pc:sldMkLst>
          <pc:docMk/>
          <pc:sldMk cId="4211258231" sldId="570"/>
        </pc:sldMkLst>
        <pc:spChg chg="mod">
          <ac:chgData name="Kurtis Gray" userId="S::vcexternal@nrhsn.org.au::89fd5228-27de-40a2-ae91-b6638c3f8f79" providerId="AD" clId="Web-{73F182FA-A828-48C3-7698-3AE03DC06C11}" dt="2023-03-16T04:37:50.805" v="188" actId="20577"/>
          <ac:spMkLst>
            <pc:docMk/>
            <pc:sldMk cId="4211258231" sldId="570"/>
            <ac:spMk id="3" creationId="{1321C5BC-509E-9DE4-828D-4BDC19EC9CF9}"/>
          </ac:spMkLst>
        </pc:spChg>
      </pc:sldChg>
      <pc:sldChg chg="modSp">
        <pc:chgData name="Kurtis Gray" userId="S::vcexternal@nrhsn.org.au::89fd5228-27de-40a2-ae91-b6638c3f8f79" providerId="AD" clId="Web-{73F182FA-A828-48C3-7698-3AE03DC06C11}" dt="2023-03-16T04:38:02.102" v="191" actId="20577"/>
        <pc:sldMkLst>
          <pc:docMk/>
          <pc:sldMk cId="76978276" sldId="572"/>
        </pc:sldMkLst>
        <pc:spChg chg="mod">
          <ac:chgData name="Kurtis Gray" userId="S::vcexternal@nrhsn.org.au::89fd5228-27de-40a2-ae91-b6638c3f8f79" providerId="AD" clId="Web-{73F182FA-A828-48C3-7698-3AE03DC06C11}" dt="2023-03-16T04:38:02.102" v="191" actId="20577"/>
          <ac:spMkLst>
            <pc:docMk/>
            <pc:sldMk cId="76978276" sldId="572"/>
            <ac:spMk id="3" creationId="{1321C5BC-509E-9DE4-828D-4BDC19EC9CF9}"/>
          </ac:spMkLst>
        </pc:spChg>
      </pc:sldChg>
      <pc:sldChg chg="del">
        <pc:chgData name="Kurtis Gray" userId="S::vcexternal@nrhsn.org.au::89fd5228-27de-40a2-ae91-b6638c3f8f79" providerId="AD" clId="Web-{73F182FA-A828-48C3-7698-3AE03DC06C11}" dt="2023-03-16T04:39:02.994" v="193"/>
        <pc:sldMkLst>
          <pc:docMk/>
          <pc:sldMk cId="1595348455" sldId="573"/>
        </pc:sldMkLst>
      </pc:sldChg>
      <pc:sldChg chg="modSp">
        <pc:chgData name="Kurtis Gray" userId="S::vcexternal@nrhsn.org.au::89fd5228-27de-40a2-ae91-b6638c3f8f79" providerId="AD" clId="Web-{73F182FA-A828-48C3-7698-3AE03DC06C11}" dt="2023-03-16T04:39:59.386" v="225" actId="20577"/>
        <pc:sldMkLst>
          <pc:docMk/>
          <pc:sldMk cId="63589108" sldId="574"/>
        </pc:sldMkLst>
        <pc:spChg chg="mod">
          <ac:chgData name="Kurtis Gray" userId="S::vcexternal@nrhsn.org.au::89fd5228-27de-40a2-ae91-b6638c3f8f79" providerId="AD" clId="Web-{73F182FA-A828-48C3-7698-3AE03DC06C11}" dt="2023-03-16T04:39:59.386" v="225" actId="20577"/>
          <ac:spMkLst>
            <pc:docMk/>
            <pc:sldMk cId="63589108" sldId="574"/>
            <ac:spMk id="3" creationId="{7EE8F27A-7399-6E82-0439-9DC928C60F15}"/>
          </ac:spMkLst>
        </pc:spChg>
      </pc:sldChg>
      <pc:sldChg chg="modSp new ord">
        <pc:chgData name="Kurtis Gray" userId="S::vcexternal@nrhsn.org.au::89fd5228-27de-40a2-ae91-b6638c3f8f79" providerId="AD" clId="Web-{73F182FA-A828-48C3-7698-3AE03DC06C11}" dt="2023-03-16T04:38:11.415" v="192"/>
        <pc:sldMkLst>
          <pc:docMk/>
          <pc:sldMk cId="1794377099" sldId="579"/>
        </pc:sldMkLst>
        <pc:spChg chg="mod">
          <ac:chgData name="Kurtis Gray" userId="S::vcexternal@nrhsn.org.au::89fd5228-27de-40a2-ae91-b6638c3f8f79" providerId="AD" clId="Web-{73F182FA-A828-48C3-7698-3AE03DC06C11}" dt="2023-03-16T04:34:46.440" v="9" actId="20577"/>
          <ac:spMkLst>
            <pc:docMk/>
            <pc:sldMk cId="1794377099" sldId="579"/>
            <ac:spMk id="2" creationId="{02A041EA-0150-7720-4447-D5839721C5B4}"/>
          </ac:spMkLst>
        </pc:spChg>
        <pc:spChg chg="mod">
          <ac:chgData name="Kurtis Gray" userId="S::vcexternal@nrhsn.org.au::89fd5228-27de-40a2-ae91-b6638c3f8f79" providerId="AD" clId="Web-{73F182FA-A828-48C3-7698-3AE03DC06C11}" dt="2023-03-16T04:37:08.428" v="186" actId="20577"/>
          <ac:spMkLst>
            <pc:docMk/>
            <pc:sldMk cId="1794377099" sldId="579"/>
            <ac:spMk id="3" creationId="{898F4E7B-4B59-3B31-72E6-1A93885CA0EB}"/>
          </ac:spMkLst>
        </pc:spChg>
      </pc:sldChg>
      <pc:sldChg chg="modSp new del">
        <pc:chgData name="Kurtis Gray" userId="S::vcexternal@nrhsn.org.au::89fd5228-27de-40a2-ae91-b6638c3f8f79" providerId="AD" clId="Web-{73F182FA-A828-48C3-7698-3AE03DC06C11}" dt="2023-03-16T04:39:31.433" v="218"/>
        <pc:sldMkLst>
          <pc:docMk/>
          <pc:sldMk cId="3357913432" sldId="580"/>
        </pc:sldMkLst>
        <pc:spChg chg="mod">
          <ac:chgData name="Kurtis Gray" userId="S::vcexternal@nrhsn.org.au::89fd5228-27de-40a2-ae91-b6638c3f8f79" providerId="AD" clId="Web-{73F182FA-A828-48C3-7698-3AE03DC06C11}" dt="2023-03-16T04:39:24.167" v="217" actId="20577"/>
          <ac:spMkLst>
            <pc:docMk/>
            <pc:sldMk cId="3357913432" sldId="580"/>
            <ac:spMk id="3" creationId="{4207B27F-B57C-6176-F822-3F5B056ED9E4}"/>
          </ac:spMkLst>
        </pc:spChg>
      </pc:sldChg>
    </pc:docChg>
  </pc:docChgLst>
  <pc:docChgLst>
    <pc:chgData name="Kurtis Gray" userId="S::vcexternal@nrhsn.org.au::89fd5228-27de-40a2-ae91-b6638c3f8f79" providerId="AD" clId="Web-{D1F178CF-5B8E-DAAE-D6EF-2A4B17D8A5D4}"/>
    <pc:docChg chg="addSld delSld modSld sldOrd">
      <pc:chgData name="Kurtis Gray" userId="S::vcexternal@nrhsn.org.au::89fd5228-27de-40a2-ae91-b6638c3f8f79" providerId="AD" clId="Web-{D1F178CF-5B8E-DAAE-D6EF-2A4B17D8A5D4}" dt="2023-03-28T00:34:33.325" v="1631" actId="1076"/>
      <pc:docMkLst>
        <pc:docMk/>
      </pc:docMkLst>
      <pc:sldChg chg="modSp">
        <pc:chgData name="Kurtis Gray" userId="S::vcexternal@nrhsn.org.au::89fd5228-27de-40a2-ae91-b6638c3f8f79" providerId="AD" clId="Web-{D1F178CF-5B8E-DAAE-D6EF-2A4B17D8A5D4}" dt="2023-03-27T14:06:33.142" v="1022" actId="20577"/>
        <pc:sldMkLst>
          <pc:docMk/>
          <pc:sldMk cId="3758556256" sldId="256"/>
        </pc:sldMkLst>
        <pc:spChg chg="mod">
          <ac:chgData name="Kurtis Gray" userId="S::vcexternal@nrhsn.org.au::89fd5228-27de-40a2-ae91-b6638c3f8f79" providerId="AD" clId="Web-{D1F178CF-5B8E-DAAE-D6EF-2A4B17D8A5D4}" dt="2023-03-27T14:06:23.360" v="1015" actId="20577"/>
          <ac:spMkLst>
            <pc:docMk/>
            <pc:sldMk cId="3758556256" sldId="256"/>
            <ac:spMk id="2" creationId="{ACF81EAD-F43E-4F4A-8097-44AD8EF4E692}"/>
          </ac:spMkLst>
        </pc:spChg>
        <pc:spChg chg="mod">
          <ac:chgData name="Kurtis Gray" userId="S::vcexternal@nrhsn.org.au::89fd5228-27de-40a2-ae91-b6638c3f8f79" providerId="AD" clId="Web-{D1F178CF-5B8E-DAAE-D6EF-2A4B17D8A5D4}" dt="2023-03-27T14:06:33.142" v="1022" actId="20577"/>
          <ac:spMkLst>
            <pc:docMk/>
            <pc:sldMk cId="3758556256" sldId="256"/>
            <ac:spMk id="3" creationId="{05FDBC76-1C8F-443A-906B-5EF432F9EFAA}"/>
          </ac:spMkLst>
        </pc:spChg>
      </pc:sldChg>
      <pc:sldChg chg="modSp">
        <pc:chgData name="Kurtis Gray" userId="S::vcexternal@nrhsn.org.au::89fd5228-27de-40a2-ae91-b6638c3f8f79" providerId="AD" clId="Web-{D1F178CF-5B8E-DAAE-D6EF-2A4B17D8A5D4}" dt="2023-03-27T14:32:33.296" v="1563" actId="20577"/>
        <pc:sldMkLst>
          <pc:docMk/>
          <pc:sldMk cId="1708342119" sldId="257"/>
        </pc:sldMkLst>
        <pc:spChg chg="mod">
          <ac:chgData name="Kurtis Gray" userId="S::vcexternal@nrhsn.org.au::89fd5228-27de-40a2-ae91-b6638c3f8f79" providerId="AD" clId="Web-{D1F178CF-5B8E-DAAE-D6EF-2A4B17D8A5D4}" dt="2023-03-27T14:32:33.296" v="1563" actId="20577"/>
          <ac:spMkLst>
            <pc:docMk/>
            <pc:sldMk cId="1708342119" sldId="257"/>
            <ac:spMk id="3" creationId="{55242535-AAFB-4019-87E2-1C532E54958C}"/>
          </ac:spMkLst>
        </pc:spChg>
      </pc:sldChg>
      <pc:sldChg chg="addSp modSp">
        <pc:chgData name="Kurtis Gray" userId="S::vcexternal@nrhsn.org.au::89fd5228-27de-40a2-ae91-b6638c3f8f79" providerId="AD" clId="Web-{D1F178CF-5B8E-DAAE-D6EF-2A4B17D8A5D4}" dt="2023-03-27T14:31:20.881" v="1506" actId="20577"/>
        <pc:sldMkLst>
          <pc:docMk/>
          <pc:sldMk cId="1240539395" sldId="264"/>
        </pc:sldMkLst>
        <pc:spChg chg="add mod">
          <ac:chgData name="Kurtis Gray" userId="S::vcexternal@nrhsn.org.au::89fd5228-27de-40a2-ae91-b6638c3f8f79" providerId="AD" clId="Web-{D1F178CF-5B8E-DAAE-D6EF-2A4B17D8A5D4}" dt="2023-03-27T14:31:20.881" v="1506" actId="20577"/>
          <ac:spMkLst>
            <pc:docMk/>
            <pc:sldMk cId="1240539395" sldId="264"/>
            <ac:spMk id="3" creationId="{399BC76E-123C-A714-9708-0DF3754D8680}"/>
          </ac:spMkLst>
        </pc:spChg>
      </pc:sldChg>
      <pc:sldChg chg="addSp delSp modSp">
        <pc:chgData name="Kurtis Gray" userId="S::vcexternal@nrhsn.org.au::89fd5228-27de-40a2-ae91-b6638c3f8f79" providerId="AD" clId="Web-{D1F178CF-5B8E-DAAE-D6EF-2A4B17D8A5D4}" dt="2023-03-28T00:34:33.325" v="1631" actId="1076"/>
        <pc:sldMkLst>
          <pc:docMk/>
          <pc:sldMk cId="2071874747" sldId="569"/>
        </pc:sldMkLst>
        <pc:graphicFrameChg chg="del">
          <ac:chgData name="Kurtis Gray" userId="S::vcexternal@nrhsn.org.au::89fd5228-27de-40a2-ae91-b6638c3f8f79" providerId="AD" clId="Web-{D1F178CF-5B8E-DAAE-D6EF-2A4B17D8A5D4}" dt="2023-03-28T00:32:10.555" v="1621"/>
          <ac:graphicFrameMkLst>
            <pc:docMk/>
            <pc:sldMk cId="2071874747" sldId="569"/>
            <ac:graphicFrameMk id="6" creationId="{494FC2C2-2945-3715-BE33-E8AA90E08CE7}"/>
          </ac:graphicFrameMkLst>
        </pc:graphicFrameChg>
        <pc:picChg chg="add del mod">
          <ac:chgData name="Kurtis Gray" userId="S::vcexternal@nrhsn.org.au::89fd5228-27de-40a2-ae91-b6638c3f8f79" providerId="AD" clId="Web-{D1F178CF-5B8E-DAAE-D6EF-2A4B17D8A5D4}" dt="2023-03-28T00:32:23.555" v="1627"/>
          <ac:picMkLst>
            <pc:docMk/>
            <pc:sldMk cId="2071874747" sldId="569"/>
            <ac:picMk id="3" creationId="{11BEDBD6-0C51-25B2-44FD-A327D1A91B06}"/>
          </ac:picMkLst>
        </pc:picChg>
        <pc:picChg chg="add mod">
          <ac:chgData name="Kurtis Gray" userId="S::vcexternal@nrhsn.org.au::89fd5228-27de-40a2-ae91-b6638c3f8f79" providerId="AD" clId="Web-{D1F178CF-5B8E-DAAE-D6EF-2A4B17D8A5D4}" dt="2023-03-28T00:34:33.325" v="1631" actId="1076"/>
          <ac:picMkLst>
            <pc:docMk/>
            <pc:sldMk cId="2071874747" sldId="569"/>
            <ac:picMk id="4" creationId="{429DE930-B4DB-9300-4CED-CC09F3B47D01}"/>
          </ac:picMkLst>
        </pc:picChg>
      </pc:sldChg>
      <pc:sldChg chg="addCm">
        <pc:chgData name="Kurtis Gray" userId="S::vcexternal@nrhsn.org.au::89fd5228-27de-40a2-ae91-b6638c3f8f79" providerId="AD" clId="Web-{D1F178CF-5B8E-DAAE-D6EF-2A4B17D8A5D4}" dt="2023-03-28T00:24:19.291" v="1618"/>
        <pc:sldMkLst>
          <pc:docMk/>
          <pc:sldMk cId="3310457058" sldId="571"/>
        </pc:sldMkLst>
        <pc:extLst>
          <p:ext xmlns:p="http://schemas.openxmlformats.org/presentationml/2006/main" uri="{D6D511B9-2390-475A-947B-AFAB55BFBCF1}">
            <pc226:cmChg xmlns:pc226="http://schemas.microsoft.com/office/powerpoint/2022/06/main/command" chg="add">
              <pc226:chgData name="Kurtis Gray" userId="S::vcexternal@nrhsn.org.au::89fd5228-27de-40a2-ae91-b6638c3f8f79" providerId="AD" clId="Web-{D1F178CF-5B8E-DAAE-D6EF-2A4B17D8A5D4}" dt="2023-03-28T00:24:19.291" v="1618"/>
              <pc2:cmMkLst xmlns:pc2="http://schemas.microsoft.com/office/powerpoint/2019/9/main/command">
                <pc:docMk/>
                <pc:sldMk cId="3310457058" sldId="571"/>
                <pc2:cmMk id="{6C8B097D-78DA-4A99-B923-B129439D1A25}"/>
              </pc2:cmMkLst>
            </pc226:cmChg>
          </p:ext>
        </pc:extLst>
      </pc:sldChg>
      <pc:sldChg chg="modSp">
        <pc:chgData name="Kurtis Gray" userId="S::vcexternal@nrhsn.org.au::89fd5228-27de-40a2-ae91-b6638c3f8f79" providerId="AD" clId="Web-{D1F178CF-5B8E-DAAE-D6EF-2A4B17D8A5D4}" dt="2023-03-27T13:54:26.650" v="861" actId="20577"/>
        <pc:sldMkLst>
          <pc:docMk/>
          <pc:sldMk cId="76978276" sldId="572"/>
        </pc:sldMkLst>
        <pc:spChg chg="mod">
          <ac:chgData name="Kurtis Gray" userId="S::vcexternal@nrhsn.org.au::89fd5228-27de-40a2-ae91-b6638c3f8f79" providerId="AD" clId="Web-{D1F178CF-5B8E-DAAE-D6EF-2A4B17D8A5D4}" dt="2023-03-27T13:54:26.650" v="861" actId="20577"/>
          <ac:spMkLst>
            <pc:docMk/>
            <pc:sldMk cId="76978276" sldId="572"/>
            <ac:spMk id="3" creationId="{1321C5BC-509E-9DE4-828D-4BDC19EC9CF9}"/>
          </ac:spMkLst>
        </pc:spChg>
      </pc:sldChg>
      <pc:sldChg chg="modSp">
        <pc:chgData name="Kurtis Gray" userId="S::vcexternal@nrhsn.org.au::89fd5228-27de-40a2-ae91-b6638c3f8f79" providerId="AD" clId="Web-{D1F178CF-5B8E-DAAE-D6EF-2A4B17D8A5D4}" dt="2023-03-27T14:33:19.328" v="1567" actId="20577"/>
        <pc:sldMkLst>
          <pc:docMk/>
          <pc:sldMk cId="63589108" sldId="574"/>
        </pc:sldMkLst>
        <pc:spChg chg="mod">
          <ac:chgData name="Kurtis Gray" userId="S::vcexternal@nrhsn.org.au::89fd5228-27de-40a2-ae91-b6638c3f8f79" providerId="AD" clId="Web-{D1F178CF-5B8E-DAAE-D6EF-2A4B17D8A5D4}" dt="2023-03-27T13:45:14.868" v="34" actId="20577"/>
          <ac:spMkLst>
            <pc:docMk/>
            <pc:sldMk cId="63589108" sldId="574"/>
            <ac:spMk id="2" creationId="{6609B796-DA89-AFB9-3805-2C1694CAD7A5}"/>
          </ac:spMkLst>
        </pc:spChg>
        <pc:spChg chg="mod">
          <ac:chgData name="Kurtis Gray" userId="S::vcexternal@nrhsn.org.au::89fd5228-27de-40a2-ae91-b6638c3f8f79" providerId="AD" clId="Web-{D1F178CF-5B8E-DAAE-D6EF-2A4B17D8A5D4}" dt="2023-03-27T14:33:19.328" v="1567" actId="20577"/>
          <ac:spMkLst>
            <pc:docMk/>
            <pc:sldMk cId="63589108" sldId="574"/>
            <ac:spMk id="3" creationId="{7EE8F27A-7399-6E82-0439-9DC928C60F15}"/>
          </ac:spMkLst>
        </pc:spChg>
      </pc:sldChg>
      <pc:sldChg chg="addCm modCm">
        <pc:chgData name="Kurtis Gray" userId="S::vcexternal@nrhsn.org.au::89fd5228-27de-40a2-ae91-b6638c3f8f79" providerId="AD" clId="Web-{D1F178CF-5B8E-DAAE-D6EF-2A4B17D8A5D4}" dt="2023-03-28T00:25:06.418" v="1620"/>
        <pc:sldMkLst>
          <pc:docMk/>
          <pc:sldMk cId="3952613895" sldId="578"/>
        </pc:sldMkLst>
        <pc:extLst>
          <p:ext xmlns:p="http://schemas.openxmlformats.org/presentationml/2006/main" uri="{D6D511B9-2390-475A-947B-AFAB55BFBCF1}">
            <pc226:cmChg xmlns:pc226="http://schemas.microsoft.com/office/powerpoint/2022/06/main/command" chg="add mod">
              <pc226:chgData name="Kurtis Gray" userId="S::vcexternal@nrhsn.org.au::89fd5228-27de-40a2-ae91-b6638c3f8f79" providerId="AD" clId="Web-{D1F178CF-5B8E-DAAE-D6EF-2A4B17D8A5D4}" dt="2023-03-28T00:25:06.418" v="1620"/>
              <pc2:cmMkLst xmlns:pc2="http://schemas.microsoft.com/office/powerpoint/2019/9/main/command">
                <pc:docMk/>
                <pc:sldMk cId="3952613895" sldId="578"/>
                <pc2:cmMk id="{F4BCBE27-D248-4AE1-99CE-462A4A81C29D}"/>
              </pc2:cmMkLst>
            </pc226:cmChg>
          </p:ext>
        </pc:extLst>
      </pc:sldChg>
      <pc:sldChg chg="modSp ord">
        <pc:chgData name="Kurtis Gray" userId="S::vcexternal@nrhsn.org.au::89fd5228-27de-40a2-ae91-b6638c3f8f79" providerId="AD" clId="Web-{D1F178CF-5B8E-DAAE-D6EF-2A4B17D8A5D4}" dt="2023-03-27T14:11:29.198" v="1025" actId="20577"/>
        <pc:sldMkLst>
          <pc:docMk/>
          <pc:sldMk cId="1794377099" sldId="579"/>
        </pc:sldMkLst>
        <pc:spChg chg="mod">
          <ac:chgData name="Kurtis Gray" userId="S::vcexternal@nrhsn.org.au::89fd5228-27de-40a2-ae91-b6638c3f8f79" providerId="AD" clId="Web-{D1F178CF-5B8E-DAAE-D6EF-2A4B17D8A5D4}" dt="2023-03-27T14:11:29.198" v="1025" actId="20577"/>
          <ac:spMkLst>
            <pc:docMk/>
            <pc:sldMk cId="1794377099" sldId="579"/>
            <ac:spMk id="3" creationId="{898F4E7B-4B59-3B31-72E6-1A93885CA0EB}"/>
          </ac:spMkLst>
        </pc:spChg>
      </pc:sldChg>
      <pc:sldChg chg="modSp new">
        <pc:chgData name="Kurtis Gray" userId="S::vcexternal@nrhsn.org.au::89fd5228-27de-40a2-ae91-b6638c3f8f79" providerId="AD" clId="Web-{D1F178CF-5B8E-DAAE-D6EF-2A4B17D8A5D4}" dt="2023-03-27T13:49:44.126" v="337" actId="20577"/>
        <pc:sldMkLst>
          <pc:docMk/>
          <pc:sldMk cId="86426628" sldId="580"/>
        </pc:sldMkLst>
        <pc:spChg chg="mod">
          <ac:chgData name="Kurtis Gray" userId="S::vcexternal@nrhsn.org.au::89fd5228-27de-40a2-ae91-b6638c3f8f79" providerId="AD" clId="Web-{D1F178CF-5B8E-DAAE-D6EF-2A4B17D8A5D4}" dt="2023-03-27T13:47:10.808" v="131" actId="20577"/>
          <ac:spMkLst>
            <pc:docMk/>
            <pc:sldMk cId="86426628" sldId="580"/>
            <ac:spMk id="2" creationId="{1559016B-3A4E-175E-783C-367AD52A8C20}"/>
          </ac:spMkLst>
        </pc:spChg>
        <pc:spChg chg="mod">
          <ac:chgData name="Kurtis Gray" userId="S::vcexternal@nrhsn.org.au::89fd5228-27de-40a2-ae91-b6638c3f8f79" providerId="AD" clId="Web-{D1F178CF-5B8E-DAAE-D6EF-2A4B17D8A5D4}" dt="2023-03-27T13:49:44.126" v="337" actId="20577"/>
          <ac:spMkLst>
            <pc:docMk/>
            <pc:sldMk cId="86426628" sldId="580"/>
            <ac:spMk id="3" creationId="{9CC32AB7-AB6D-CAF5-2B70-527CBA25C851}"/>
          </ac:spMkLst>
        </pc:spChg>
      </pc:sldChg>
      <pc:sldChg chg="modSp new">
        <pc:chgData name="Kurtis Gray" userId="S::vcexternal@nrhsn.org.au::89fd5228-27de-40a2-ae91-b6638c3f8f79" providerId="AD" clId="Web-{D1F178CF-5B8E-DAAE-D6EF-2A4B17D8A5D4}" dt="2023-03-27T13:57:38.061" v="1005" actId="20577"/>
        <pc:sldMkLst>
          <pc:docMk/>
          <pc:sldMk cId="199828763" sldId="581"/>
        </pc:sldMkLst>
        <pc:spChg chg="mod">
          <ac:chgData name="Kurtis Gray" userId="S::vcexternal@nrhsn.org.au::89fd5228-27de-40a2-ae91-b6638c3f8f79" providerId="AD" clId="Web-{D1F178CF-5B8E-DAAE-D6EF-2A4B17D8A5D4}" dt="2023-03-27T13:50:00.721" v="350" actId="20577"/>
          <ac:spMkLst>
            <pc:docMk/>
            <pc:sldMk cId="199828763" sldId="581"/>
            <ac:spMk id="2" creationId="{0932898E-D60F-B110-1740-6F9C2767D132}"/>
          </ac:spMkLst>
        </pc:spChg>
        <pc:spChg chg="mod">
          <ac:chgData name="Kurtis Gray" userId="S::vcexternal@nrhsn.org.au::89fd5228-27de-40a2-ae91-b6638c3f8f79" providerId="AD" clId="Web-{D1F178CF-5B8E-DAAE-D6EF-2A4B17D8A5D4}" dt="2023-03-27T13:57:38.061" v="1005" actId="20577"/>
          <ac:spMkLst>
            <pc:docMk/>
            <pc:sldMk cId="199828763" sldId="581"/>
            <ac:spMk id="3" creationId="{55BCE1B9-E2CF-DCF9-F5C1-A16CD9881B80}"/>
          </ac:spMkLst>
        </pc:spChg>
      </pc:sldChg>
      <pc:sldChg chg="modSp add replId">
        <pc:chgData name="Kurtis Gray" userId="S::vcexternal@nrhsn.org.au::89fd5228-27de-40a2-ae91-b6638c3f8f79" providerId="AD" clId="Web-{D1F178CF-5B8E-DAAE-D6EF-2A4B17D8A5D4}" dt="2023-03-27T13:54:12.134" v="860" actId="20577"/>
        <pc:sldMkLst>
          <pc:docMk/>
          <pc:sldMk cId="2032031905" sldId="582"/>
        </pc:sldMkLst>
        <pc:spChg chg="mod">
          <ac:chgData name="Kurtis Gray" userId="S::vcexternal@nrhsn.org.au::89fd5228-27de-40a2-ae91-b6638c3f8f79" providerId="AD" clId="Web-{D1F178CF-5B8E-DAAE-D6EF-2A4B17D8A5D4}" dt="2023-03-27T13:54:12.134" v="860" actId="20577"/>
          <ac:spMkLst>
            <pc:docMk/>
            <pc:sldMk cId="2032031905" sldId="582"/>
            <ac:spMk id="3" creationId="{55BCE1B9-E2CF-DCF9-F5C1-A16CD9881B80}"/>
          </ac:spMkLst>
        </pc:spChg>
      </pc:sldChg>
      <pc:sldChg chg="add del replId">
        <pc:chgData name="Kurtis Gray" userId="S::vcexternal@nrhsn.org.au::89fd5228-27de-40a2-ae91-b6638c3f8f79" providerId="AD" clId="Web-{D1F178CF-5B8E-DAAE-D6EF-2A4B17D8A5D4}" dt="2023-03-27T14:14:59.129" v="1027"/>
        <pc:sldMkLst>
          <pc:docMk/>
          <pc:sldMk cId="25240917" sldId="583"/>
        </pc:sldMkLst>
      </pc:sldChg>
      <pc:sldChg chg="modSp add ord replId">
        <pc:chgData name="Kurtis Gray" userId="S::vcexternal@nrhsn.org.au::89fd5228-27de-40a2-ae91-b6638c3f8f79" providerId="AD" clId="Web-{D1F178CF-5B8E-DAAE-D6EF-2A4B17D8A5D4}" dt="2023-03-28T00:14:51.885" v="1617" actId="1076"/>
        <pc:sldMkLst>
          <pc:docMk/>
          <pc:sldMk cId="3288422165" sldId="583"/>
        </pc:sldMkLst>
        <pc:spChg chg="mod">
          <ac:chgData name="Kurtis Gray" userId="S::vcexternal@nrhsn.org.au::89fd5228-27de-40a2-ae91-b6638c3f8f79" providerId="AD" clId="Web-{D1F178CF-5B8E-DAAE-D6EF-2A4B17D8A5D4}" dt="2023-03-27T14:17:45.446" v="1317" actId="20577"/>
          <ac:spMkLst>
            <pc:docMk/>
            <pc:sldMk cId="3288422165" sldId="583"/>
            <ac:spMk id="2" creationId="{6609B796-DA89-AFB9-3805-2C1694CAD7A5}"/>
          </ac:spMkLst>
        </pc:spChg>
        <pc:spChg chg="mod">
          <ac:chgData name="Kurtis Gray" userId="S::vcexternal@nrhsn.org.au::89fd5228-27de-40a2-ae91-b6638c3f8f79" providerId="AD" clId="Web-{D1F178CF-5B8E-DAAE-D6EF-2A4B17D8A5D4}" dt="2023-03-28T00:14:51.885" v="1617" actId="1076"/>
          <ac:spMkLst>
            <pc:docMk/>
            <pc:sldMk cId="3288422165" sldId="583"/>
            <ac:spMk id="3" creationId="{7EE8F27A-7399-6E82-0439-9DC928C60F15}"/>
          </ac:spMkLst>
        </pc:spChg>
      </pc:sldChg>
    </pc:docChg>
  </pc:docChgLst>
  <pc:docChgLst>
    <pc:chgData name="Anna Ryan" userId="S::chair@nrhsn.org.au::9b717e12-1dd0-4fa8-9b36-f0cb3b6e1da6" providerId="AD" clId="Web-{B0C51319-8CB6-6D5E-D18C-50A827AC112F}"/>
    <pc:docChg chg="mod modSld">
      <pc:chgData name="Anna Ryan" userId="S::chair@nrhsn.org.au::9b717e12-1dd0-4fa8-9b36-f0cb3b6e1da6" providerId="AD" clId="Web-{B0C51319-8CB6-6D5E-D18C-50A827AC112F}" dt="2023-03-28T00:33:59.889" v="9" actId="1076"/>
      <pc:docMkLst>
        <pc:docMk/>
      </pc:docMkLst>
      <pc:sldChg chg="modSp">
        <pc:chgData name="Anna Ryan" userId="S::chair@nrhsn.org.au::9b717e12-1dd0-4fa8-9b36-f0cb3b6e1da6" providerId="AD" clId="Web-{B0C51319-8CB6-6D5E-D18C-50A827AC112F}" dt="2023-03-28T00:33:59.889" v="9" actId="1076"/>
        <pc:sldMkLst>
          <pc:docMk/>
          <pc:sldMk cId="3758556256" sldId="256"/>
        </pc:sldMkLst>
        <pc:spChg chg="mod">
          <ac:chgData name="Anna Ryan" userId="S::chair@nrhsn.org.au::9b717e12-1dd0-4fa8-9b36-f0cb3b6e1da6" providerId="AD" clId="Web-{B0C51319-8CB6-6D5E-D18C-50A827AC112F}" dt="2023-03-28T00:33:59.889" v="9" actId="1076"/>
          <ac:spMkLst>
            <pc:docMk/>
            <pc:sldMk cId="3758556256" sldId="256"/>
            <ac:spMk id="2" creationId="{ACF81EAD-F43E-4F4A-8097-44AD8EF4E692}"/>
          </ac:spMkLst>
        </pc:spChg>
        <pc:spChg chg="mod">
          <ac:chgData name="Anna Ryan" userId="S::chair@nrhsn.org.au::9b717e12-1dd0-4fa8-9b36-f0cb3b6e1da6" providerId="AD" clId="Web-{B0C51319-8CB6-6D5E-D18C-50A827AC112F}" dt="2023-03-28T00:33:45.123" v="8" actId="1076"/>
          <ac:spMkLst>
            <pc:docMk/>
            <pc:sldMk cId="3758556256" sldId="256"/>
            <ac:spMk id="3" creationId="{05FDBC76-1C8F-443A-906B-5EF432F9EFAA}"/>
          </ac:spMkLst>
        </pc:spChg>
      </pc:sldChg>
      <pc:sldChg chg="modCm">
        <pc:chgData name="Anna Ryan" userId="S::chair@nrhsn.org.au::9b717e12-1dd0-4fa8-9b36-f0cb3b6e1da6" providerId="AD" clId="Web-{B0C51319-8CB6-6D5E-D18C-50A827AC112F}" dt="2023-03-28T00:28:52.385" v="6"/>
        <pc:sldMkLst>
          <pc:docMk/>
          <pc:sldMk cId="1480484216" sldId="299"/>
        </pc:sldMkLst>
        <pc:extLst>
          <p:ext xmlns:p="http://schemas.openxmlformats.org/presentationml/2006/main" uri="{D6D511B9-2390-475A-947B-AFAB55BFBCF1}">
            <pc226:cmChg xmlns:pc226="http://schemas.microsoft.com/office/powerpoint/2022/06/main/command" chg="">
              <pc226:chgData name="Anna Ryan" userId="S::chair@nrhsn.org.au::9b717e12-1dd0-4fa8-9b36-f0cb3b6e1da6" providerId="AD" clId="Web-{B0C51319-8CB6-6D5E-D18C-50A827AC112F}" dt="2023-03-28T00:28:52.385" v="6"/>
              <pc2:cmMkLst xmlns:pc2="http://schemas.microsoft.com/office/powerpoint/2019/9/main/command">
                <pc:docMk/>
                <pc:sldMk cId="1480484216" sldId="299"/>
                <pc2:cmMk id="{3A448B44-8071-4E3B-8700-B67797D2DFB3}"/>
              </pc2:cmMkLst>
              <pc226:cmRplyChg chg="add">
                <pc226:chgData name="Anna Ryan" userId="S::chair@nrhsn.org.au::9b717e12-1dd0-4fa8-9b36-f0cb3b6e1da6" providerId="AD" clId="Web-{B0C51319-8CB6-6D5E-D18C-50A827AC112F}" dt="2023-03-28T00:28:52.385" v="6"/>
                <pc2:cmRplyMkLst xmlns:pc2="http://schemas.microsoft.com/office/powerpoint/2019/9/main/command">
                  <pc:docMk/>
                  <pc:sldMk cId="1480484216" sldId="299"/>
                  <pc2:cmMk id="{3A448B44-8071-4E3B-8700-B67797D2DFB3}"/>
                  <pc2:cmRplyMk id="{85379802-18CC-4DFA-BFB4-46BA2FD96E82}"/>
                </pc2:cmRplyMkLst>
              </pc226:cmRplyChg>
            </pc226:cmChg>
          </p:ext>
        </pc:extLst>
      </pc:sldChg>
      <pc:sldChg chg="addCm">
        <pc:chgData name="Anna Ryan" userId="S::chair@nrhsn.org.au::9b717e12-1dd0-4fa8-9b36-f0cb3b6e1da6" providerId="AD" clId="Web-{B0C51319-8CB6-6D5E-D18C-50A827AC112F}" dt="2023-03-28T00:24:22.991" v="5"/>
        <pc:sldMkLst>
          <pc:docMk/>
          <pc:sldMk cId="2071874747" sldId="569"/>
        </pc:sldMkLst>
        <pc:extLst>
          <p:ext xmlns:p="http://schemas.openxmlformats.org/presentationml/2006/main" uri="{D6D511B9-2390-475A-947B-AFAB55BFBCF1}">
            <pc226:cmChg xmlns:pc226="http://schemas.microsoft.com/office/powerpoint/2022/06/main/command" chg="add">
              <pc226:chgData name="Anna Ryan" userId="S::chair@nrhsn.org.au::9b717e12-1dd0-4fa8-9b36-f0cb3b6e1da6" providerId="AD" clId="Web-{B0C51319-8CB6-6D5E-D18C-50A827AC112F}" dt="2023-03-28T00:24:22.991" v="5"/>
              <pc2:cmMkLst xmlns:pc2="http://schemas.microsoft.com/office/powerpoint/2019/9/main/command">
                <pc:docMk/>
                <pc:sldMk cId="2071874747" sldId="569"/>
                <pc2:cmMk id="{79C2E6A1-A8EE-4C90-A0DC-45007C18EF32}"/>
              </pc2:cmMkLst>
            </pc226:cmChg>
          </p:ext>
        </pc:extLst>
      </pc:sldChg>
      <pc:sldChg chg="addCm">
        <pc:chgData name="Anna Ryan" userId="S::chair@nrhsn.org.au::9b717e12-1dd0-4fa8-9b36-f0cb3b6e1da6" providerId="AD" clId="Web-{B0C51319-8CB6-6D5E-D18C-50A827AC112F}" dt="2023-03-28T00:24:05.507" v="3"/>
        <pc:sldMkLst>
          <pc:docMk/>
          <pc:sldMk cId="4211258231" sldId="570"/>
        </pc:sldMkLst>
        <pc:extLst>
          <p:ext xmlns:p="http://schemas.openxmlformats.org/presentationml/2006/main" uri="{D6D511B9-2390-475A-947B-AFAB55BFBCF1}">
            <pc226:cmChg xmlns:pc226="http://schemas.microsoft.com/office/powerpoint/2022/06/main/command" chg="add">
              <pc226:chgData name="Anna Ryan" userId="S::chair@nrhsn.org.au::9b717e12-1dd0-4fa8-9b36-f0cb3b6e1da6" providerId="AD" clId="Web-{B0C51319-8CB6-6D5E-D18C-50A827AC112F}" dt="2023-03-28T00:24:05.507" v="3"/>
              <pc2:cmMkLst xmlns:pc2="http://schemas.microsoft.com/office/powerpoint/2019/9/main/command">
                <pc:docMk/>
                <pc:sldMk cId="4211258231" sldId="570"/>
                <pc2:cmMk id="{B3D5ABBD-EF52-4E90-958B-A4D2F35D52A5}"/>
              </pc2:cmMkLst>
            </pc226:cmChg>
          </p:ext>
        </pc:extLst>
      </pc:sldChg>
      <pc:sldChg chg="addCm">
        <pc:chgData name="Anna Ryan" userId="S::chair@nrhsn.org.au::9b717e12-1dd0-4fa8-9b36-f0cb3b6e1da6" providerId="AD" clId="Web-{B0C51319-8CB6-6D5E-D18C-50A827AC112F}" dt="2023-03-28T00:24:14.726" v="4"/>
        <pc:sldMkLst>
          <pc:docMk/>
          <pc:sldMk cId="76978276" sldId="572"/>
        </pc:sldMkLst>
        <pc:extLst>
          <p:ext xmlns:p="http://schemas.openxmlformats.org/presentationml/2006/main" uri="{D6D511B9-2390-475A-947B-AFAB55BFBCF1}">
            <pc226:cmChg xmlns:pc226="http://schemas.microsoft.com/office/powerpoint/2022/06/main/command" chg="add">
              <pc226:chgData name="Anna Ryan" userId="S::chair@nrhsn.org.au::9b717e12-1dd0-4fa8-9b36-f0cb3b6e1da6" providerId="AD" clId="Web-{B0C51319-8CB6-6D5E-D18C-50A827AC112F}" dt="2023-03-28T00:24:14.726" v="4"/>
              <pc2:cmMkLst xmlns:pc2="http://schemas.microsoft.com/office/powerpoint/2019/9/main/command">
                <pc:docMk/>
                <pc:sldMk cId="76978276" sldId="572"/>
                <pc2:cmMk id="{05C48D9F-FCE3-4CBE-AFD2-F2EE459695BD}"/>
              </pc2:cmMkLst>
            </pc226:cmChg>
          </p:ext>
        </pc:extLst>
      </pc:sldChg>
      <pc:sldChg chg="modSp">
        <pc:chgData name="Anna Ryan" userId="S::chair@nrhsn.org.au::9b717e12-1dd0-4fa8-9b36-f0cb3b6e1da6" providerId="AD" clId="Web-{B0C51319-8CB6-6D5E-D18C-50A827AC112F}" dt="2023-03-28T00:22:22.646" v="1" actId="20577"/>
        <pc:sldMkLst>
          <pc:docMk/>
          <pc:sldMk cId="86426628" sldId="580"/>
        </pc:sldMkLst>
        <pc:spChg chg="mod">
          <ac:chgData name="Anna Ryan" userId="S::chair@nrhsn.org.au::9b717e12-1dd0-4fa8-9b36-f0cb3b6e1da6" providerId="AD" clId="Web-{B0C51319-8CB6-6D5E-D18C-50A827AC112F}" dt="2023-03-28T00:22:22.646" v="1" actId="20577"/>
          <ac:spMkLst>
            <pc:docMk/>
            <pc:sldMk cId="86426628" sldId="580"/>
            <ac:spMk id="3" creationId="{9CC32AB7-AB6D-CAF5-2B70-527CBA25C851}"/>
          </ac:spMkLst>
        </pc:spChg>
      </pc:sldChg>
    </pc:docChg>
  </pc:docChgLst>
  <pc:docChgLst>
    <pc:chgData name="Kurtis Gray" userId="S::vcexternal@nrhsn.org.au::89fd5228-27de-40a2-ae91-b6638c3f8f79" providerId="AD" clId="Web-{71B7B8A7-5C50-4834-9756-B24793F4BF7B}"/>
    <pc:docChg chg="modSld">
      <pc:chgData name="Kurtis Gray" userId="S::vcexternal@nrhsn.org.au::89fd5228-27de-40a2-ae91-b6638c3f8f79" providerId="AD" clId="Web-{71B7B8A7-5C50-4834-9756-B24793F4BF7B}" dt="2023-03-29T10:33:01.524" v="14"/>
      <pc:docMkLst>
        <pc:docMk/>
      </pc:docMkLst>
      <pc:sldChg chg="modSp modCm">
        <pc:chgData name="Kurtis Gray" userId="S::vcexternal@nrhsn.org.au::89fd5228-27de-40a2-ae91-b6638c3f8f79" providerId="AD" clId="Web-{71B7B8A7-5C50-4834-9756-B24793F4BF7B}" dt="2023-03-29T10:33:01.524" v="14"/>
        <pc:sldMkLst>
          <pc:docMk/>
          <pc:sldMk cId="1480484216" sldId="299"/>
        </pc:sldMkLst>
        <pc:spChg chg="mod">
          <ac:chgData name="Kurtis Gray" userId="S::vcexternal@nrhsn.org.au::89fd5228-27de-40a2-ae91-b6638c3f8f79" providerId="AD" clId="Web-{71B7B8A7-5C50-4834-9756-B24793F4BF7B}" dt="2023-03-29T10:32:57.618" v="13" actId="20577"/>
          <ac:spMkLst>
            <pc:docMk/>
            <pc:sldMk cId="1480484216" sldId="299"/>
            <ac:spMk id="7" creationId="{FA2D9CD6-9A93-4611-9208-58C9C152A28F}"/>
          </ac:spMkLst>
        </pc:spChg>
        <pc:extLst>
          <p:ext xmlns:p="http://schemas.openxmlformats.org/presentationml/2006/main" uri="{D6D511B9-2390-475A-947B-AFAB55BFBCF1}">
            <pc226:cmChg xmlns:pc226="http://schemas.microsoft.com/office/powerpoint/2022/06/main/command" chg="">
              <pc226:chgData name="Kurtis Gray" userId="S::vcexternal@nrhsn.org.au::89fd5228-27de-40a2-ae91-b6638c3f8f79" providerId="AD" clId="Web-{71B7B8A7-5C50-4834-9756-B24793F4BF7B}" dt="2023-03-29T10:33:01.524" v="14"/>
              <pc2:cmMkLst xmlns:pc2="http://schemas.microsoft.com/office/powerpoint/2019/9/main/command">
                <pc:docMk/>
                <pc:sldMk cId="1480484216" sldId="299"/>
                <pc2:cmMk id="{3A448B44-8071-4E3B-8700-B67797D2DFB3}"/>
              </pc2:cmMkLst>
              <pc226:cmRplyChg chg="add">
                <pc226:chgData name="Kurtis Gray" userId="S::vcexternal@nrhsn.org.au::89fd5228-27de-40a2-ae91-b6638c3f8f79" providerId="AD" clId="Web-{71B7B8A7-5C50-4834-9756-B24793F4BF7B}" dt="2023-03-29T10:33:01.524" v="14"/>
                <pc2:cmRplyMkLst xmlns:pc2="http://schemas.microsoft.com/office/powerpoint/2019/9/main/command">
                  <pc:docMk/>
                  <pc:sldMk cId="1480484216" sldId="299"/>
                  <pc2:cmMk id="{3A448B44-8071-4E3B-8700-B67797D2DFB3}"/>
                  <pc2:cmRplyMk id="{521DBE79-61D0-46CB-B91F-7D8F11F8125D}"/>
                </pc2:cmRplyMkLst>
              </pc226:cmRplyChg>
            </pc226:cmChg>
          </p:ext>
        </pc:extLst>
      </pc:sldChg>
    </pc:docChg>
  </pc:docChgLst>
</pc:chgInfo>
</file>

<file path=ppt/comments/modernComment_12B_583E6578.xml><?xml version="1.0" encoding="utf-8"?>
<p188:cmLst xmlns:a="http://schemas.openxmlformats.org/drawingml/2006/main" xmlns:r="http://schemas.openxmlformats.org/officeDocument/2006/relationships" xmlns:p188="http://schemas.microsoft.com/office/powerpoint/2018/8/main">
  <p188:cm id="{3A448B44-8071-4E3B-8700-B67797D2DFB3}" authorId="{E65F10DC-D603-290B-5CD2-DAF9F0144BFF}" created="2023-03-16T04:40:31.887">
    <pc:sldMkLst xmlns:pc="http://schemas.microsoft.com/office/powerpoint/2013/main/command">
      <pc:docMk/>
      <pc:sldMk cId="1480484216" sldId="299"/>
    </pc:sldMkLst>
    <p188:replyLst>
      <p188:reply id="{85379802-18CC-4DFA-BFB4-46BA2FD96E82}" authorId="{B26C877A-360C-7BD1-CEE3-A442C96ADBA8}" created="2023-03-28T00:28:52.385">
        <p188:txBody>
          <a:bodyPr/>
          <a:lstStyle/>
          <a:p>
            <a:r>
              <a:rPr lang="en-US"/>
              <a:t>Arrernte (pronounced arrunta) people</a:t>
            </a:r>
          </a:p>
        </p188:txBody>
      </p188:reply>
      <p188:reply id="{521DBE79-61D0-46CB-B91F-7D8F11F8125D}" authorId="{E65F10DC-D603-290B-5CD2-DAF9F0144BFF}" created="2023-03-29T10:33:01.524">
        <p188:txBody>
          <a:bodyPr/>
          <a:lstStyle/>
          <a:p>
            <a:r>
              <a:rPr lang="en-GB"/>
              <a:t>added</a:t>
            </a:r>
          </a:p>
        </p188:txBody>
      </p188:reply>
    </p188:replyLst>
    <p188:txBody>
      <a:bodyPr/>
      <a:lstStyle/>
      <a:p>
        <a:r>
          <a:rPr lang="en-GB"/>
          <a:t>[@Anna Ryan] let me know what you think :) </a:t>
        </a:r>
      </a:p>
    </p188:txBody>
  </p188:cm>
</p188:cmLst>
</file>

<file path=ppt/comments/modernComment_239_7B7E4CBB.xml><?xml version="1.0" encoding="utf-8"?>
<p188:cmLst xmlns:a="http://schemas.openxmlformats.org/drawingml/2006/main" xmlns:r="http://schemas.openxmlformats.org/officeDocument/2006/relationships" xmlns:p188="http://schemas.microsoft.com/office/powerpoint/2018/8/main">
  <p188:cm id="{79C2E6A1-A8EE-4C90-A0DC-45007C18EF32}" authorId="{B26C877A-360C-7BD1-CEE3-A442C96ADBA8}" created="2023-03-28T00:24:22.991">
    <pc:sldMkLst xmlns:pc="http://schemas.microsoft.com/office/powerpoint/2013/main/command">
      <pc:docMk/>
      <pc:sldMk cId="2071874747" sldId="569"/>
    </pc:sldMkLst>
    <p188:txBody>
      <a:bodyPr/>
      <a:lstStyle/>
      <a:p>
        <a:r>
          <a:rPr lang="en-US"/>
          <a:t>me</a:t>
        </a:r>
      </a:p>
    </p188:txBody>
  </p188:cm>
</p188:cmLst>
</file>

<file path=ppt/comments/modernComment_23A_FB02B377.xml><?xml version="1.0" encoding="utf-8"?>
<p188:cmLst xmlns:a="http://schemas.openxmlformats.org/drawingml/2006/main" xmlns:r="http://schemas.openxmlformats.org/officeDocument/2006/relationships" xmlns:p188="http://schemas.microsoft.com/office/powerpoint/2018/8/main">
  <p188:cm id="{B3D5ABBD-EF52-4E90-958B-A4D2F35D52A5}" authorId="{B26C877A-360C-7BD1-CEE3-A442C96ADBA8}" created="2023-03-28T00:24:05.507">
    <pc:sldMkLst xmlns:pc="http://schemas.microsoft.com/office/powerpoint/2013/main/command">
      <pc:docMk/>
      <pc:sldMk cId="4211258231" sldId="570"/>
    </pc:sldMkLst>
    <p188:txBody>
      <a:bodyPr/>
      <a:lstStyle/>
      <a:p>
        <a:r>
          <a:rPr lang="en-US"/>
          <a:t>me</a:t>
        </a:r>
      </a:p>
    </p188:txBody>
  </p188:cm>
</p188:cmLst>
</file>

<file path=ppt/comments/modernComment_23B_C55190E2.xml><?xml version="1.0" encoding="utf-8"?>
<p188:cmLst xmlns:a="http://schemas.openxmlformats.org/drawingml/2006/main" xmlns:r="http://schemas.openxmlformats.org/officeDocument/2006/relationships" xmlns:p188="http://schemas.microsoft.com/office/powerpoint/2018/8/main">
  <p188:cm id="{6C8B097D-78DA-4A99-B923-B129439D1A25}" authorId="{E65F10DC-D603-290B-5CD2-DAF9F0144BFF}" created="2023-03-28T00:24:19.291">
    <pc:sldMkLst xmlns:pc="http://schemas.microsoft.com/office/powerpoint/2013/main/command">
      <pc:docMk/>
      <pc:sldMk cId="3310457058" sldId="571"/>
    </pc:sldMkLst>
    <p188:txBody>
      <a:bodyPr/>
      <a:lstStyle/>
      <a:p>
        <a:r>
          <a:rPr lang="en-GB"/>
          <a:t>Kurtis 7-11</a:t>
        </a:r>
      </a:p>
    </p188:txBody>
  </p188:cm>
</p188:cmLst>
</file>

<file path=ppt/comments/modernComment_23C_4969864.xml><?xml version="1.0" encoding="utf-8"?>
<p188:cmLst xmlns:a="http://schemas.openxmlformats.org/drawingml/2006/main" xmlns:r="http://schemas.openxmlformats.org/officeDocument/2006/relationships" xmlns:p188="http://schemas.microsoft.com/office/powerpoint/2018/8/main">
  <p188:cm id="{05C48D9F-FCE3-4CBE-AFD2-F2EE459695BD}" authorId="{B26C877A-360C-7BD1-CEE3-A442C96ADBA8}" created="2023-03-28T00:24:14.726">
    <pc:sldMkLst xmlns:pc="http://schemas.microsoft.com/office/powerpoint/2013/main/command">
      <pc:docMk/>
      <pc:sldMk cId="76978276" sldId="572"/>
    </pc:sldMkLst>
    <p188:txBody>
      <a:bodyPr/>
      <a:lstStyle/>
      <a:p>
        <a:r>
          <a:rPr lang="en-US"/>
          <a:t>me</a:t>
        </a:r>
      </a:p>
    </p188:txBody>
  </p188:cm>
</p188:cmLst>
</file>

<file path=ppt/comments/modernComment_242_EB981A07.xml><?xml version="1.0" encoding="utf-8"?>
<p188:cmLst xmlns:a="http://schemas.openxmlformats.org/drawingml/2006/main" xmlns:r="http://schemas.openxmlformats.org/officeDocument/2006/relationships" xmlns:p188="http://schemas.microsoft.com/office/powerpoint/2018/8/main">
  <p188:cm id="{F4BCBE27-D248-4AE1-99CE-462A4A81C29D}" authorId="{E65F10DC-D603-290B-5CD2-DAF9F0144BFF}" created="2023-03-28T00:24:49.027">
    <pc:sldMkLst xmlns:pc="http://schemas.microsoft.com/office/powerpoint/2013/main/command">
      <pc:docMk/>
      <pc:sldMk cId="3952613895" sldId="578"/>
    </pc:sldMkLst>
    <p188:txBody>
      <a:bodyPr/>
      <a:lstStyle/>
      <a:p>
        <a:r>
          <a:rPr lang="en-GB"/>
          <a:t>14-18</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4E4C2-C999-4860-942A-739B92F0B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13C83831-C428-475B-B7BE-CDBDA91FCAB9}">
      <dgm:prSet phldrT="[Text]"/>
      <dgm:spPr>
        <a:solidFill>
          <a:srgbClr val="00BFB0"/>
        </a:solidFill>
      </dgm:spPr>
      <dgm:t>
        <a:bodyPr/>
        <a:lstStyle/>
        <a:p>
          <a:r>
            <a:rPr lang="en-US" b="1"/>
            <a:t>The NRHSN is a multi-disciplinary health club network comprising 29 Rural Health Clubs (RHCs) across all states and territories in Australia</a:t>
          </a:r>
          <a:endParaRPr lang="en-AU" b="1"/>
        </a:p>
      </dgm:t>
    </dgm:pt>
    <dgm:pt modelId="{8177CD68-929F-4D2D-9D9A-ECD3644907F7}" type="parTrans" cxnId="{7989E702-6A5E-48D3-AC8D-CC9D3406975C}">
      <dgm:prSet/>
      <dgm:spPr/>
      <dgm:t>
        <a:bodyPr/>
        <a:lstStyle/>
        <a:p>
          <a:endParaRPr lang="en-AU"/>
        </a:p>
      </dgm:t>
    </dgm:pt>
    <dgm:pt modelId="{33FBE33C-4C8A-4D18-81C3-6E2B21D99421}" type="sibTrans" cxnId="{7989E702-6A5E-48D3-AC8D-CC9D3406975C}">
      <dgm:prSet/>
      <dgm:spPr/>
      <dgm:t>
        <a:bodyPr/>
        <a:lstStyle/>
        <a:p>
          <a:endParaRPr lang="en-AU"/>
        </a:p>
      </dgm:t>
    </dgm:pt>
    <dgm:pt modelId="{213995F4-B696-4B32-92E0-D9CA239F444E}">
      <dgm:prSet phldrT="[Text]"/>
      <dgm:spPr>
        <a:solidFill>
          <a:srgbClr val="F1B434"/>
        </a:solidFill>
      </dgm:spPr>
      <dgm:t>
        <a:bodyPr/>
        <a:lstStyle/>
        <a:p>
          <a:r>
            <a:rPr lang="en-US" b="1"/>
            <a:t>The NRHSN is an initiative of the Australian Government Department of Health administered as a consortium by the Rural Workforce Agency (RWA)</a:t>
          </a:r>
          <a:endParaRPr lang="en-AU" b="1"/>
        </a:p>
      </dgm:t>
    </dgm:pt>
    <dgm:pt modelId="{01C4CE97-4476-4409-8BD9-0E6D98881103}" type="parTrans" cxnId="{1724FEB8-753E-481C-BA96-32DF9FD467D6}">
      <dgm:prSet/>
      <dgm:spPr/>
      <dgm:t>
        <a:bodyPr/>
        <a:lstStyle/>
        <a:p>
          <a:endParaRPr lang="en-AU"/>
        </a:p>
      </dgm:t>
    </dgm:pt>
    <dgm:pt modelId="{C631CDB2-71E3-4E8E-A7FA-6A7C6149F01B}" type="sibTrans" cxnId="{1724FEB8-753E-481C-BA96-32DF9FD467D6}">
      <dgm:prSet/>
      <dgm:spPr/>
      <dgm:t>
        <a:bodyPr/>
        <a:lstStyle/>
        <a:p>
          <a:endParaRPr lang="en-AU"/>
        </a:p>
      </dgm:t>
    </dgm:pt>
    <dgm:pt modelId="{58173D62-0A13-4C2E-9126-20EB8570B043}" type="pres">
      <dgm:prSet presAssocID="{9444E4C2-C999-4860-942A-739B92F0B72F}" presName="linear" presStyleCnt="0">
        <dgm:presLayoutVars>
          <dgm:animLvl val="lvl"/>
          <dgm:resizeHandles val="exact"/>
        </dgm:presLayoutVars>
      </dgm:prSet>
      <dgm:spPr/>
    </dgm:pt>
    <dgm:pt modelId="{CF293523-5617-4670-9B00-DA14F5C11BE1}" type="pres">
      <dgm:prSet presAssocID="{13C83831-C428-475B-B7BE-CDBDA91FCAB9}" presName="parentText" presStyleLbl="node1" presStyleIdx="0" presStyleCnt="2">
        <dgm:presLayoutVars>
          <dgm:chMax val="0"/>
          <dgm:bulletEnabled val="1"/>
        </dgm:presLayoutVars>
      </dgm:prSet>
      <dgm:spPr/>
    </dgm:pt>
    <dgm:pt modelId="{521070C8-A295-4EB5-A6D6-BE055F4C07BF}" type="pres">
      <dgm:prSet presAssocID="{33FBE33C-4C8A-4D18-81C3-6E2B21D99421}" presName="spacer" presStyleCnt="0"/>
      <dgm:spPr/>
    </dgm:pt>
    <dgm:pt modelId="{C66C8872-0906-4555-BA69-76B5D794515F}" type="pres">
      <dgm:prSet presAssocID="{213995F4-B696-4B32-92E0-D9CA239F444E}" presName="parentText" presStyleLbl="node1" presStyleIdx="1" presStyleCnt="2">
        <dgm:presLayoutVars>
          <dgm:chMax val="0"/>
          <dgm:bulletEnabled val="1"/>
        </dgm:presLayoutVars>
      </dgm:prSet>
      <dgm:spPr/>
    </dgm:pt>
  </dgm:ptLst>
  <dgm:cxnLst>
    <dgm:cxn modelId="{7989E702-6A5E-48D3-AC8D-CC9D3406975C}" srcId="{9444E4C2-C999-4860-942A-739B92F0B72F}" destId="{13C83831-C428-475B-B7BE-CDBDA91FCAB9}" srcOrd="0" destOrd="0" parTransId="{8177CD68-929F-4D2D-9D9A-ECD3644907F7}" sibTransId="{33FBE33C-4C8A-4D18-81C3-6E2B21D99421}"/>
    <dgm:cxn modelId="{4F31C473-84E1-4A8F-BFE1-1A7678F45531}" type="presOf" srcId="{13C83831-C428-475B-B7BE-CDBDA91FCAB9}" destId="{CF293523-5617-4670-9B00-DA14F5C11BE1}" srcOrd="0" destOrd="0" presId="urn:microsoft.com/office/officeart/2005/8/layout/vList2"/>
    <dgm:cxn modelId="{0D17B9B5-46DA-40B2-B561-9FBAAC49601E}" type="presOf" srcId="{213995F4-B696-4B32-92E0-D9CA239F444E}" destId="{C66C8872-0906-4555-BA69-76B5D794515F}" srcOrd="0" destOrd="0" presId="urn:microsoft.com/office/officeart/2005/8/layout/vList2"/>
    <dgm:cxn modelId="{1724FEB8-753E-481C-BA96-32DF9FD467D6}" srcId="{9444E4C2-C999-4860-942A-739B92F0B72F}" destId="{213995F4-B696-4B32-92E0-D9CA239F444E}" srcOrd="1" destOrd="0" parTransId="{01C4CE97-4476-4409-8BD9-0E6D98881103}" sibTransId="{C631CDB2-71E3-4E8E-A7FA-6A7C6149F01B}"/>
    <dgm:cxn modelId="{A16929E5-7CB0-4D07-A21E-7B3986C03DEC}" type="presOf" srcId="{9444E4C2-C999-4860-942A-739B92F0B72F}" destId="{58173D62-0A13-4C2E-9126-20EB8570B043}" srcOrd="0" destOrd="0" presId="urn:microsoft.com/office/officeart/2005/8/layout/vList2"/>
    <dgm:cxn modelId="{CE82A644-7613-4498-9F58-FEABA71225F9}" type="presParOf" srcId="{58173D62-0A13-4C2E-9126-20EB8570B043}" destId="{CF293523-5617-4670-9B00-DA14F5C11BE1}" srcOrd="0" destOrd="0" presId="urn:microsoft.com/office/officeart/2005/8/layout/vList2"/>
    <dgm:cxn modelId="{84157A83-79C5-4BF9-830F-FDB5DFB822D6}" type="presParOf" srcId="{58173D62-0A13-4C2E-9126-20EB8570B043}" destId="{521070C8-A295-4EB5-A6D6-BE055F4C07BF}" srcOrd="1" destOrd="0" presId="urn:microsoft.com/office/officeart/2005/8/layout/vList2"/>
    <dgm:cxn modelId="{C38A6306-397A-4E8A-8503-759E86E2E876}" type="presParOf" srcId="{58173D62-0A13-4C2E-9126-20EB8570B043}" destId="{C66C8872-0906-4555-BA69-76B5D794515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4E4C2-C999-4860-942A-739B92F0B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13C83831-C428-475B-B7BE-CDBDA91FCAB9}">
      <dgm:prSet phldrT="[Text]"/>
      <dgm:spPr>
        <a:solidFill>
          <a:srgbClr val="00BFB0"/>
        </a:solidFill>
      </dgm:spPr>
      <dgm:t>
        <a:bodyPr/>
        <a:lstStyle/>
        <a:p>
          <a:r>
            <a:rPr lang="en-AU" b="1"/>
            <a:t>62% of students reported feeling financial stress while on their placement</a:t>
          </a:r>
        </a:p>
      </dgm:t>
    </dgm:pt>
    <dgm:pt modelId="{8177CD68-929F-4D2D-9D9A-ECD3644907F7}" type="parTrans" cxnId="{7989E702-6A5E-48D3-AC8D-CC9D3406975C}">
      <dgm:prSet/>
      <dgm:spPr/>
      <dgm:t>
        <a:bodyPr/>
        <a:lstStyle/>
        <a:p>
          <a:endParaRPr lang="en-AU"/>
        </a:p>
      </dgm:t>
    </dgm:pt>
    <dgm:pt modelId="{33FBE33C-4C8A-4D18-81C3-6E2B21D99421}" type="sibTrans" cxnId="{7989E702-6A5E-48D3-AC8D-CC9D3406975C}">
      <dgm:prSet/>
      <dgm:spPr/>
      <dgm:t>
        <a:bodyPr/>
        <a:lstStyle/>
        <a:p>
          <a:endParaRPr lang="en-AU"/>
        </a:p>
      </dgm:t>
    </dgm:pt>
    <dgm:pt modelId="{213995F4-B696-4B32-92E0-D9CA239F444E}">
      <dgm:prSet phldrT="[Text]"/>
      <dgm:spPr>
        <a:solidFill>
          <a:srgbClr val="F1B434"/>
        </a:solidFill>
      </dgm:spPr>
      <dgm:t>
        <a:bodyPr/>
        <a:lstStyle/>
        <a:p>
          <a:r>
            <a:rPr lang="en-AU" b="1"/>
            <a:t>84% of students did not know where to find support if they were experiencing financial hardship</a:t>
          </a:r>
        </a:p>
      </dgm:t>
    </dgm:pt>
    <dgm:pt modelId="{01C4CE97-4476-4409-8BD9-0E6D98881103}" type="parTrans" cxnId="{1724FEB8-753E-481C-BA96-32DF9FD467D6}">
      <dgm:prSet/>
      <dgm:spPr/>
      <dgm:t>
        <a:bodyPr/>
        <a:lstStyle/>
        <a:p>
          <a:endParaRPr lang="en-AU"/>
        </a:p>
      </dgm:t>
    </dgm:pt>
    <dgm:pt modelId="{C631CDB2-71E3-4E8E-A7FA-6A7C6149F01B}" type="sibTrans" cxnId="{1724FEB8-753E-481C-BA96-32DF9FD467D6}">
      <dgm:prSet/>
      <dgm:spPr/>
      <dgm:t>
        <a:bodyPr/>
        <a:lstStyle/>
        <a:p>
          <a:endParaRPr lang="en-AU"/>
        </a:p>
      </dgm:t>
    </dgm:pt>
    <dgm:pt modelId="{AEF39216-7C83-4E59-9A70-C38DF55FD1D5}">
      <dgm:prSet phldrT="[Text]"/>
      <dgm:spPr>
        <a:solidFill>
          <a:srgbClr val="FF0000"/>
        </a:solidFill>
      </dgm:spPr>
      <dgm:t>
        <a:bodyPr/>
        <a:lstStyle/>
        <a:p>
          <a:r>
            <a:rPr lang="en-AU" b="1"/>
            <a:t>40% of students were ineligible for Centrelink</a:t>
          </a:r>
        </a:p>
      </dgm:t>
    </dgm:pt>
    <dgm:pt modelId="{B0069D8E-502F-4E06-A5DF-A071A02DF1ED}" type="parTrans" cxnId="{BB2BA7C9-CB82-427B-AF92-BE5FDDEA24C7}">
      <dgm:prSet/>
      <dgm:spPr/>
      <dgm:t>
        <a:bodyPr/>
        <a:lstStyle/>
        <a:p>
          <a:endParaRPr lang="en-AU"/>
        </a:p>
      </dgm:t>
    </dgm:pt>
    <dgm:pt modelId="{3D2F9646-DC2E-4317-92FA-62B2B9AC4D94}" type="sibTrans" cxnId="{BB2BA7C9-CB82-427B-AF92-BE5FDDEA24C7}">
      <dgm:prSet/>
      <dgm:spPr/>
      <dgm:t>
        <a:bodyPr/>
        <a:lstStyle/>
        <a:p>
          <a:endParaRPr lang="en-AU"/>
        </a:p>
      </dgm:t>
    </dgm:pt>
    <dgm:pt modelId="{58173D62-0A13-4C2E-9126-20EB8570B043}" type="pres">
      <dgm:prSet presAssocID="{9444E4C2-C999-4860-942A-739B92F0B72F}" presName="linear" presStyleCnt="0">
        <dgm:presLayoutVars>
          <dgm:animLvl val="lvl"/>
          <dgm:resizeHandles val="exact"/>
        </dgm:presLayoutVars>
      </dgm:prSet>
      <dgm:spPr/>
    </dgm:pt>
    <dgm:pt modelId="{CF293523-5617-4670-9B00-DA14F5C11BE1}" type="pres">
      <dgm:prSet presAssocID="{13C83831-C428-475B-B7BE-CDBDA91FCAB9}" presName="parentText" presStyleLbl="node1" presStyleIdx="0" presStyleCnt="3">
        <dgm:presLayoutVars>
          <dgm:chMax val="0"/>
          <dgm:bulletEnabled val="1"/>
        </dgm:presLayoutVars>
      </dgm:prSet>
      <dgm:spPr/>
    </dgm:pt>
    <dgm:pt modelId="{521070C8-A295-4EB5-A6D6-BE055F4C07BF}" type="pres">
      <dgm:prSet presAssocID="{33FBE33C-4C8A-4D18-81C3-6E2B21D99421}" presName="spacer" presStyleCnt="0"/>
      <dgm:spPr/>
    </dgm:pt>
    <dgm:pt modelId="{C66C8872-0906-4555-BA69-76B5D794515F}" type="pres">
      <dgm:prSet presAssocID="{213995F4-B696-4B32-92E0-D9CA239F444E}" presName="parentText" presStyleLbl="node1" presStyleIdx="1" presStyleCnt="3">
        <dgm:presLayoutVars>
          <dgm:chMax val="0"/>
          <dgm:bulletEnabled val="1"/>
        </dgm:presLayoutVars>
      </dgm:prSet>
      <dgm:spPr/>
    </dgm:pt>
    <dgm:pt modelId="{308A230B-1254-42CD-BCED-19005C78FA0E}" type="pres">
      <dgm:prSet presAssocID="{C631CDB2-71E3-4E8E-A7FA-6A7C6149F01B}" presName="spacer" presStyleCnt="0"/>
      <dgm:spPr/>
    </dgm:pt>
    <dgm:pt modelId="{FFAB9E2E-DE16-4987-9865-1C9CD4AB386D}" type="pres">
      <dgm:prSet presAssocID="{AEF39216-7C83-4E59-9A70-C38DF55FD1D5}" presName="parentText" presStyleLbl="node1" presStyleIdx="2" presStyleCnt="3">
        <dgm:presLayoutVars>
          <dgm:chMax val="0"/>
          <dgm:bulletEnabled val="1"/>
        </dgm:presLayoutVars>
      </dgm:prSet>
      <dgm:spPr/>
    </dgm:pt>
  </dgm:ptLst>
  <dgm:cxnLst>
    <dgm:cxn modelId="{7989E702-6A5E-48D3-AC8D-CC9D3406975C}" srcId="{9444E4C2-C999-4860-942A-739B92F0B72F}" destId="{13C83831-C428-475B-B7BE-CDBDA91FCAB9}" srcOrd="0" destOrd="0" parTransId="{8177CD68-929F-4D2D-9D9A-ECD3644907F7}" sibTransId="{33FBE33C-4C8A-4D18-81C3-6E2B21D99421}"/>
    <dgm:cxn modelId="{4F31C473-84E1-4A8F-BFE1-1A7678F45531}" type="presOf" srcId="{13C83831-C428-475B-B7BE-CDBDA91FCAB9}" destId="{CF293523-5617-4670-9B00-DA14F5C11BE1}" srcOrd="0" destOrd="0" presId="urn:microsoft.com/office/officeart/2005/8/layout/vList2"/>
    <dgm:cxn modelId="{0D17B9B5-46DA-40B2-B561-9FBAAC49601E}" type="presOf" srcId="{213995F4-B696-4B32-92E0-D9CA239F444E}" destId="{C66C8872-0906-4555-BA69-76B5D794515F}" srcOrd="0" destOrd="0" presId="urn:microsoft.com/office/officeart/2005/8/layout/vList2"/>
    <dgm:cxn modelId="{1724FEB8-753E-481C-BA96-32DF9FD467D6}" srcId="{9444E4C2-C999-4860-942A-739B92F0B72F}" destId="{213995F4-B696-4B32-92E0-D9CA239F444E}" srcOrd="1" destOrd="0" parTransId="{01C4CE97-4476-4409-8BD9-0E6D98881103}" sibTransId="{C631CDB2-71E3-4E8E-A7FA-6A7C6149F01B}"/>
    <dgm:cxn modelId="{BB2BA7C9-CB82-427B-AF92-BE5FDDEA24C7}" srcId="{9444E4C2-C999-4860-942A-739B92F0B72F}" destId="{AEF39216-7C83-4E59-9A70-C38DF55FD1D5}" srcOrd="2" destOrd="0" parTransId="{B0069D8E-502F-4E06-A5DF-A071A02DF1ED}" sibTransId="{3D2F9646-DC2E-4317-92FA-62B2B9AC4D94}"/>
    <dgm:cxn modelId="{A16929E5-7CB0-4D07-A21E-7B3986C03DEC}" type="presOf" srcId="{9444E4C2-C999-4860-942A-739B92F0B72F}" destId="{58173D62-0A13-4C2E-9126-20EB8570B043}" srcOrd="0" destOrd="0" presId="urn:microsoft.com/office/officeart/2005/8/layout/vList2"/>
    <dgm:cxn modelId="{582E8CED-BE4B-4246-8D4F-449FB274F009}" type="presOf" srcId="{AEF39216-7C83-4E59-9A70-C38DF55FD1D5}" destId="{FFAB9E2E-DE16-4987-9865-1C9CD4AB386D}" srcOrd="0" destOrd="0" presId="urn:microsoft.com/office/officeart/2005/8/layout/vList2"/>
    <dgm:cxn modelId="{CE82A644-7613-4498-9F58-FEABA71225F9}" type="presParOf" srcId="{58173D62-0A13-4C2E-9126-20EB8570B043}" destId="{CF293523-5617-4670-9B00-DA14F5C11BE1}" srcOrd="0" destOrd="0" presId="urn:microsoft.com/office/officeart/2005/8/layout/vList2"/>
    <dgm:cxn modelId="{84157A83-79C5-4BF9-830F-FDB5DFB822D6}" type="presParOf" srcId="{58173D62-0A13-4C2E-9126-20EB8570B043}" destId="{521070C8-A295-4EB5-A6D6-BE055F4C07BF}" srcOrd="1" destOrd="0" presId="urn:microsoft.com/office/officeart/2005/8/layout/vList2"/>
    <dgm:cxn modelId="{C38A6306-397A-4E8A-8503-759E86E2E876}" type="presParOf" srcId="{58173D62-0A13-4C2E-9126-20EB8570B043}" destId="{C66C8872-0906-4555-BA69-76B5D794515F}" srcOrd="2" destOrd="0" presId="urn:microsoft.com/office/officeart/2005/8/layout/vList2"/>
    <dgm:cxn modelId="{BB7C22F0-0925-4752-A5F4-91A1F08927C1}" type="presParOf" srcId="{58173D62-0A13-4C2E-9126-20EB8570B043}" destId="{308A230B-1254-42CD-BCED-19005C78FA0E}" srcOrd="3" destOrd="0" presId="urn:microsoft.com/office/officeart/2005/8/layout/vList2"/>
    <dgm:cxn modelId="{6A032B33-3706-4D8C-BDB0-FA7A3C6BC774}" type="presParOf" srcId="{58173D62-0A13-4C2E-9126-20EB8570B043}" destId="{FFAB9E2E-DE16-4987-9865-1C9CD4AB38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4E4C2-C999-4860-942A-739B92F0B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13C83831-C428-475B-B7BE-CDBDA91FCAB9}">
      <dgm:prSet phldrT="[Text]"/>
      <dgm:spPr>
        <a:solidFill>
          <a:srgbClr val="00BFB0"/>
        </a:solidFill>
      </dgm:spPr>
      <dgm:t>
        <a:bodyPr/>
        <a:lstStyle/>
        <a:p>
          <a:r>
            <a:rPr lang="en-AU" b="1"/>
            <a:t>62% of students reported feeling financial stress while on their placement</a:t>
          </a:r>
        </a:p>
      </dgm:t>
    </dgm:pt>
    <dgm:pt modelId="{8177CD68-929F-4D2D-9D9A-ECD3644907F7}" type="parTrans" cxnId="{7989E702-6A5E-48D3-AC8D-CC9D3406975C}">
      <dgm:prSet/>
      <dgm:spPr/>
      <dgm:t>
        <a:bodyPr/>
        <a:lstStyle/>
        <a:p>
          <a:endParaRPr lang="en-AU"/>
        </a:p>
      </dgm:t>
    </dgm:pt>
    <dgm:pt modelId="{33FBE33C-4C8A-4D18-81C3-6E2B21D99421}" type="sibTrans" cxnId="{7989E702-6A5E-48D3-AC8D-CC9D3406975C}">
      <dgm:prSet/>
      <dgm:spPr/>
      <dgm:t>
        <a:bodyPr/>
        <a:lstStyle/>
        <a:p>
          <a:endParaRPr lang="en-AU"/>
        </a:p>
      </dgm:t>
    </dgm:pt>
    <dgm:pt modelId="{213995F4-B696-4B32-92E0-D9CA239F444E}">
      <dgm:prSet phldrT="[Text]"/>
      <dgm:spPr>
        <a:solidFill>
          <a:srgbClr val="F1B434"/>
        </a:solidFill>
      </dgm:spPr>
      <dgm:t>
        <a:bodyPr/>
        <a:lstStyle/>
        <a:p>
          <a:r>
            <a:rPr lang="en-AU" b="1"/>
            <a:t>84% of students did not know where to find support if they were experiencing financial hardship</a:t>
          </a:r>
        </a:p>
      </dgm:t>
    </dgm:pt>
    <dgm:pt modelId="{01C4CE97-4476-4409-8BD9-0E6D98881103}" type="parTrans" cxnId="{1724FEB8-753E-481C-BA96-32DF9FD467D6}">
      <dgm:prSet/>
      <dgm:spPr/>
      <dgm:t>
        <a:bodyPr/>
        <a:lstStyle/>
        <a:p>
          <a:endParaRPr lang="en-AU"/>
        </a:p>
      </dgm:t>
    </dgm:pt>
    <dgm:pt modelId="{C631CDB2-71E3-4E8E-A7FA-6A7C6149F01B}" type="sibTrans" cxnId="{1724FEB8-753E-481C-BA96-32DF9FD467D6}">
      <dgm:prSet/>
      <dgm:spPr/>
      <dgm:t>
        <a:bodyPr/>
        <a:lstStyle/>
        <a:p>
          <a:endParaRPr lang="en-AU"/>
        </a:p>
      </dgm:t>
    </dgm:pt>
    <dgm:pt modelId="{AEF39216-7C83-4E59-9A70-C38DF55FD1D5}">
      <dgm:prSet phldrT="[Text]"/>
      <dgm:spPr>
        <a:solidFill>
          <a:srgbClr val="FF0000"/>
        </a:solidFill>
      </dgm:spPr>
      <dgm:t>
        <a:bodyPr/>
        <a:lstStyle/>
        <a:p>
          <a:r>
            <a:rPr lang="en-AU" b="1"/>
            <a:t>40% of students were ineligible for Centrelink</a:t>
          </a:r>
        </a:p>
      </dgm:t>
    </dgm:pt>
    <dgm:pt modelId="{B0069D8E-502F-4E06-A5DF-A071A02DF1ED}" type="parTrans" cxnId="{BB2BA7C9-CB82-427B-AF92-BE5FDDEA24C7}">
      <dgm:prSet/>
      <dgm:spPr/>
      <dgm:t>
        <a:bodyPr/>
        <a:lstStyle/>
        <a:p>
          <a:endParaRPr lang="en-AU"/>
        </a:p>
      </dgm:t>
    </dgm:pt>
    <dgm:pt modelId="{3D2F9646-DC2E-4317-92FA-62B2B9AC4D94}" type="sibTrans" cxnId="{BB2BA7C9-CB82-427B-AF92-BE5FDDEA24C7}">
      <dgm:prSet/>
      <dgm:spPr/>
      <dgm:t>
        <a:bodyPr/>
        <a:lstStyle/>
        <a:p>
          <a:endParaRPr lang="en-AU"/>
        </a:p>
      </dgm:t>
    </dgm:pt>
    <dgm:pt modelId="{58173D62-0A13-4C2E-9126-20EB8570B043}" type="pres">
      <dgm:prSet presAssocID="{9444E4C2-C999-4860-942A-739B92F0B72F}" presName="linear" presStyleCnt="0">
        <dgm:presLayoutVars>
          <dgm:animLvl val="lvl"/>
          <dgm:resizeHandles val="exact"/>
        </dgm:presLayoutVars>
      </dgm:prSet>
      <dgm:spPr/>
    </dgm:pt>
    <dgm:pt modelId="{CF293523-5617-4670-9B00-DA14F5C11BE1}" type="pres">
      <dgm:prSet presAssocID="{13C83831-C428-475B-B7BE-CDBDA91FCAB9}" presName="parentText" presStyleLbl="node1" presStyleIdx="0" presStyleCnt="3">
        <dgm:presLayoutVars>
          <dgm:chMax val="0"/>
          <dgm:bulletEnabled val="1"/>
        </dgm:presLayoutVars>
      </dgm:prSet>
      <dgm:spPr/>
    </dgm:pt>
    <dgm:pt modelId="{521070C8-A295-4EB5-A6D6-BE055F4C07BF}" type="pres">
      <dgm:prSet presAssocID="{33FBE33C-4C8A-4D18-81C3-6E2B21D99421}" presName="spacer" presStyleCnt="0"/>
      <dgm:spPr/>
    </dgm:pt>
    <dgm:pt modelId="{C66C8872-0906-4555-BA69-76B5D794515F}" type="pres">
      <dgm:prSet presAssocID="{213995F4-B696-4B32-92E0-D9CA239F444E}" presName="parentText" presStyleLbl="node1" presStyleIdx="1" presStyleCnt="3">
        <dgm:presLayoutVars>
          <dgm:chMax val="0"/>
          <dgm:bulletEnabled val="1"/>
        </dgm:presLayoutVars>
      </dgm:prSet>
      <dgm:spPr/>
    </dgm:pt>
    <dgm:pt modelId="{308A230B-1254-42CD-BCED-19005C78FA0E}" type="pres">
      <dgm:prSet presAssocID="{C631CDB2-71E3-4E8E-A7FA-6A7C6149F01B}" presName="spacer" presStyleCnt="0"/>
      <dgm:spPr/>
    </dgm:pt>
    <dgm:pt modelId="{FFAB9E2E-DE16-4987-9865-1C9CD4AB386D}" type="pres">
      <dgm:prSet presAssocID="{AEF39216-7C83-4E59-9A70-C38DF55FD1D5}" presName="parentText" presStyleLbl="node1" presStyleIdx="2" presStyleCnt="3">
        <dgm:presLayoutVars>
          <dgm:chMax val="0"/>
          <dgm:bulletEnabled val="1"/>
        </dgm:presLayoutVars>
      </dgm:prSet>
      <dgm:spPr/>
    </dgm:pt>
  </dgm:ptLst>
  <dgm:cxnLst>
    <dgm:cxn modelId="{7989E702-6A5E-48D3-AC8D-CC9D3406975C}" srcId="{9444E4C2-C999-4860-942A-739B92F0B72F}" destId="{13C83831-C428-475B-B7BE-CDBDA91FCAB9}" srcOrd="0" destOrd="0" parTransId="{8177CD68-929F-4D2D-9D9A-ECD3644907F7}" sibTransId="{33FBE33C-4C8A-4D18-81C3-6E2B21D99421}"/>
    <dgm:cxn modelId="{4F31C473-84E1-4A8F-BFE1-1A7678F45531}" type="presOf" srcId="{13C83831-C428-475B-B7BE-CDBDA91FCAB9}" destId="{CF293523-5617-4670-9B00-DA14F5C11BE1}" srcOrd="0" destOrd="0" presId="urn:microsoft.com/office/officeart/2005/8/layout/vList2"/>
    <dgm:cxn modelId="{0D17B9B5-46DA-40B2-B561-9FBAAC49601E}" type="presOf" srcId="{213995F4-B696-4B32-92E0-D9CA239F444E}" destId="{C66C8872-0906-4555-BA69-76B5D794515F}" srcOrd="0" destOrd="0" presId="urn:microsoft.com/office/officeart/2005/8/layout/vList2"/>
    <dgm:cxn modelId="{1724FEB8-753E-481C-BA96-32DF9FD467D6}" srcId="{9444E4C2-C999-4860-942A-739B92F0B72F}" destId="{213995F4-B696-4B32-92E0-D9CA239F444E}" srcOrd="1" destOrd="0" parTransId="{01C4CE97-4476-4409-8BD9-0E6D98881103}" sibTransId="{C631CDB2-71E3-4E8E-A7FA-6A7C6149F01B}"/>
    <dgm:cxn modelId="{BB2BA7C9-CB82-427B-AF92-BE5FDDEA24C7}" srcId="{9444E4C2-C999-4860-942A-739B92F0B72F}" destId="{AEF39216-7C83-4E59-9A70-C38DF55FD1D5}" srcOrd="2" destOrd="0" parTransId="{B0069D8E-502F-4E06-A5DF-A071A02DF1ED}" sibTransId="{3D2F9646-DC2E-4317-92FA-62B2B9AC4D94}"/>
    <dgm:cxn modelId="{A16929E5-7CB0-4D07-A21E-7B3986C03DEC}" type="presOf" srcId="{9444E4C2-C999-4860-942A-739B92F0B72F}" destId="{58173D62-0A13-4C2E-9126-20EB8570B043}" srcOrd="0" destOrd="0" presId="urn:microsoft.com/office/officeart/2005/8/layout/vList2"/>
    <dgm:cxn modelId="{582E8CED-BE4B-4246-8D4F-449FB274F009}" type="presOf" srcId="{AEF39216-7C83-4E59-9A70-C38DF55FD1D5}" destId="{FFAB9E2E-DE16-4987-9865-1C9CD4AB386D}" srcOrd="0" destOrd="0" presId="urn:microsoft.com/office/officeart/2005/8/layout/vList2"/>
    <dgm:cxn modelId="{CE82A644-7613-4498-9F58-FEABA71225F9}" type="presParOf" srcId="{58173D62-0A13-4C2E-9126-20EB8570B043}" destId="{CF293523-5617-4670-9B00-DA14F5C11BE1}" srcOrd="0" destOrd="0" presId="urn:microsoft.com/office/officeart/2005/8/layout/vList2"/>
    <dgm:cxn modelId="{84157A83-79C5-4BF9-830F-FDB5DFB822D6}" type="presParOf" srcId="{58173D62-0A13-4C2E-9126-20EB8570B043}" destId="{521070C8-A295-4EB5-A6D6-BE055F4C07BF}" srcOrd="1" destOrd="0" presId="urn:microsoft.com/office/officeart/2005/8/layout/vList2"/>
    <dgm:cxn modelId="{C38A6306-397A-4E8A-8503-759E86E2E876}" type="presParOf" srcId="{58173D62-0A13-4C2E-9126-20EB8570B043}" destId="{C66C8872-0906-4555-BA69-76B5D794515F}" srcOrd="2" destOrd="0" presId="urn:microsoft.com/office/officeart/2005/8/layout/vList2"/>
    <dgm:cxn modelId="{BB7C22F0-0925-4752-A5F4-91A1F08927C1}" type="presParOf" srcId="{58173D62-0A13-4C2E-9126-20EB8570B043}" destId="{308A230B-1254-42CD-BCED-19005C78FA0E}" srcOrd="3" destOrd="0" presId="urn:microsoft.com/office/officeart/2005/8/layout/vList2"/>
    <dgm:cxn modelId="{6A032B33-3706-4D8C-BDB0-FA7A3C6BC774}" type="presParOf" srcId="{58173D62-0A13-4C2E-9126-20EB8570B043}" destId="{FFAB9E2E-DE16-4987-9865-1C9CD4AB38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44E4C2-C999-4860-942A-739B92F0B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13C83831-C428-475B-B7BE-CDBDA91FCAB9}">
      <dgm:prSet phldrT="[Text]"/>
      <dgm:spPr>
        <a:solidFill>
          <a:srgbClr val="00BFB0"/>
        </a:solidFill>
      </dgm:spPr>
      <dgm:t>
        <a:bodyPr/>
        <a:lstStyle/>
        <a:p>
          <a:r>
            <a:rPr lang="en-AU" b="1"/>
            <a:t>Not have to work during their placements</a:t>
          </a:r>
        </a:p>
      </dgm:t>
    </dgm:pt>
    <dgm:pt modelId="{8177CD68-929F-4D2D-9D9A-ECD3644907F7}" type="parTrans" cxnId="{7989E702-6A5E-48D3-AC8D-CC9D3406975C}">
      <dgm:prSet/>
      <dgm:spPr/>
      <dgm:t>
        <a:bodyPr/>
        <a:lstStyle/>
        <a:p>
          <a:endParaRPr lang="en-AU"/>
        </a:p>
      </dgm:t>
    </dgm:pt>
    <dgm:pt modelId="{33FBE33C-4C8A-4D18-81C3-6E2B21D99421}" type="sibTrans" cxnId="{7989E702-6A5E-48D3-AC8D-CC9D3406975C}">
      <dgm:prSet/>
      <dgm:spPr/>
      <dgm:t>
        <a:bodyPr/>
        <a:lstStyle/>
        <a:p>
          <a:endParaRPr lang="en-AU"/>
        </a:p>
      </dgm:t>
    </dgm:pt>
    <dgm:pt modelId="{213995F4-B696-4B32-92E0-D9CA239F444E}">
      <dgm:prSet phldrT="[Text]"/>
      <dgm:spPr>
        <a:solidFill>
          <a:srgbClr val="F1B434"/>
        </a:solidFill>
      </dgm:spPr>
      <dgm:t>
        <a:bodyPr/>
        <a:lstStyle/>
        <a:p>
          <a:r>
            <a:rPr lang="en-AU" b="1"/>
            <a:t>Provide financial support to students who are ineligible for Centrelink</a:t>
          </a:r>
        </a:p>
      </dgm:t>
    </dgm:pt>
    <dgm:pt modelId="{01C4CE97-4476-4409-8BD9-0E6D98881103}" type="parTrans" cxnId="{1724FEB8-753E-481C-BA96-32DF9FD467D6}">
      <dgm:prSet/>
      <dgm:spPr/>
      <dgm:t>
        <a:bodyPr/>
        <a:lstStyle/>
        <a:p>
          <a:endParaRPr lang="en-AU"/>
        </a:p>
      </dgm:t>
    </dgm:pt>
    <dgm:pt modelId="{C631CDB2-71E3-4E8E-A7FA-6A7C6149F01B}" type="sibTrans" cxnId="{1724FEB8-753E-481C-BA96-32DF9FD467D6}">
      <dgm:prSet/>
      <dgm:spPr/>
      <dgm:t>
        <a:bodyPr/>
        <a:lstStyle/>
        <a:p>
          <a:endParaRPr lang="en-AU"/>
        </a:p>
      </dgm:t>
    </dgm:pt>
    <dgm:pt modelId="{AEF39216-7C83-4E59-9A70-C38DF55FD1D5}">
      <dgm:prSet phldrT="[Text]"/>
      <dgm:spPr>
        <a:solidFill>
          <a:srgbClr val="FF0000"/>
        </a:solidFill>
      </dgm:spPr>
      <dgm:t>
        <a:bodyPr/>
        <a:lstStyle/>
        <a:p>
          <a:r>
            <a:rPr lang="en-AU" b="1"/>
            <a:t>Provide emergency financial support for students during a crisis</a:t>
          </a:r>
        </a:p>
      </dgm:t>
    </dgm:pt>
    <dgm:pt modelId="{B0069D8E-502F-4E06-A5DF-A071A02DF1ED}" type="parTrans" cxnId="{BB2BA7C9-CB82-427B-AF92-BE5FDDEA24C7}">
      <dgm:prSet/>
      <dgm:spPr/>
      <dgm:t>
        <a:bodyPr/>
        <a:lstStyle/>
        <a:p>
          <a:endParaRPr lang="en-AU"/>
        </a:p>
      </dgm:t>
    </dgm:pt>
    <dgm:pt modelId="{3D2F9646-DC2E-4317-92FA-62B2B9AC4D94}" type="sibTrans" cxnId="{BB2BA7C9-CB82-427B-AF92-BE5FDDEA24C7}">
      <dgm:prSet/>
      <dgm:spPr/>
      <dgm:t>
        <a:bodyPr/>
        <a:lstStyle/>
        <a:p>
          <a:endParaRPr lang="en-AU"/>
        </a:p>
      </dgm:t>
    </dgm:pt>
    <dgm:pt modelId="{58173D62-0A13-4C2E-9126-20EB8570B043}" type="pres">
      <dgm:prSet presAssocID="{9444E4C2-C999-4860-942A-739B92F0B72F}" presName="linear" presStyleCnt="0">
        <dgm:presLayoutVars>
          <dgm:animLvl val="lvl"/>
          <dgm:resizeHandles val="exact"/>
        </dgm:presLayoutVars>
      </dgm:prSet>
      <dgm:spPr/>
    </dgm:pt>
    <dgm:pt modelId="{CF293523-5617-4670-9B00-DA14F5C11BE1}" type="pres">
      <dgm:prSet presAssocID="{13C83831-C428-475B-B7BE-CDBDA91FCAB9}" presName="parentText" presStyleLbl="node1" presStyleIdx="0" presStyleCnt="3">
        <dgm:presLayoutVars>
          <dgm:chMax val="0"/>
          <dgm:bulletEnabled val="1"/>
        </dgm:presLayoutVars>
      </dgm:prSet>
      <dgm:spPr/>
    </dgm:pt>
    <dgm:pt modelId="{521070C8-A295-4EB5-A6D6-BE055F4C07BF}" type="pres">
      <dgm:prSet presAssocID="{33FBE33C-4C8A-4D18-81C3-6E2B21D99421}" presName="spacer" presStyleCnt="0"/>
      <dgm:spPr/>
    </dgm:pt>
    <dgm:pt modelId="{C66C8872-0906-4555-BA69-76B5D794515F}" type="pres">
      <dgm:prSet presAssocID="{213995F4-B696-4B32-92E0-D9CA239F444E}" presName="parentText" presStyleLbl="node1" presStyleIdx="1" presStyleCnt="3">
        <dgm:presLayoutVars>
          <dgm:chMax val="0"/>
          <dgm:bulletEnabled val="1"/>
        </dgm:presLayoutVars>
      </dgm:prSet>
      <dgm:spPr/>
    </dgm:pt>
    <dgm:pt modelId="{308A230B-1254-42CD-BCED-19005C78FA0E}" type="pres">
      <dgm:prSet presAssocID="{C631CDB2-71E3-4E8E-A7FA-6A7C6149F01B}" presName="spacer" presStyleCnt="0"/>
      <dgm:spPr/>
    </dgm:pt>
    <dgm:pt modelId="{FFAB9E2E-DE16-4987-9865-1C9CD4AB386D}" type="pres">
      <dgm:prSet presAssocID="{AEF39216-7C83-4E59-9A70-C38DF55FD1D5}" presName="parentText" presStyleLbl="node1" presStyleIdx="2" presStyleCnt="3">
        <dgm:presLayoutVars>
          <dgm:chMax val="0"/>
          <dgm:bulletEnabled val="1"/>
        </dgm:presLayoutVars>
      </dgm:prSet>
      <dgm:spPr/>
    </dgm:pt>
  </dgm:ptLst>
  <dgm:cxnLst>
    <dgm:cxn modelId="{7989E702-6A5E-48D3-AC8D-CC9D3406975C}" srcId="{9444E4C2-C999-4860-942A-739B92F0B72F}" destId="{13C83831-C428-475B-B7BE-CDBDA91FCAB9}" srcOrd="0" destOrd="0" parTransId="{8177CD68-929F-4D2D-9D9A-ECD3644907F7}" sibTransId="{33FBE33C-4C8A-4D18-81C3-6E2B21D99421}"/>
    <dgm:cxn modelId="{4F31C473-84E1-4A8F-BFE1-1A7678F45531}" type="presOf" srcId="{13C83831-C428-475B-B7BE-CDBDA91FCAB9}" destId="{CF293523-5617-4670-9B00-DA14F5C11BE1}" srcOrd="0" destOrd="0" presId="urn:microsoft.com/office/officeart/2005/8/layout/vList2"/>
    <dgm:cxn modelId="{0D17B9B5-46DA-40B2-B561-9FBAAC49601E}" type="presOf" srcId="{213995F4-B696-4B32-92E0-D9CA239F444E}" destId="{C66C8872-0906-4555-BA69-76B5D794515F}" srcOrd="0" destOrd="0" presId="urn:microsoft.com/office/officeart/2005/8/layout/vList2"/>
    <dgm:cxn modelId="{1724FEB8-753E-481C-BA96-32DF9FD467D6}" srcId="{9444E4C2-C999-4860-942A-739B92F0B72F}" destId="{213995F4-B696-4B32-92E0-D9CA239F444E}" srcOrd="1" destOrd="0" parTransId="{01C4CE97-4476-4409-8BD9-0E6D98881103}" sibTransId="{C631CDB2-71E3-4E8E-A7FA-6A7C6149F01B}"/>
    <dgm:cxn modelId="{BB2BA7C9-CB82-427B-AF92-BE5FDDEA24C7}" srcId="{9444E4C2-C999-4860-942A-739B92F0B72F}" destId="{AEF39216-7C83-4E59-9A70-C38DF55FD1D5}" srcOrd="2" destOrd="0" parTransId="{B0069D8E-502F-4E06-A5DF-A071A02DF1ED}" sibTransId="{3D2F9646-DC2E-4317-92FA-62B2B9AC4D94}"/>
    <dgm:cxn modelId="{A16929E5-7CB0-4D07-A21E-7B3986C03DEC}" type="presOf" srcId="{9444E4C2-C999-4860-942A-739B92F0B72F}" destId="{58173D62-0A13-4C2E-9126-20EB8570B043}" srcOrd="0" destOrd="0" presId="urn:microsoft.com/office/officeart/2005/8/layout/vList2"/>
    <dgm:cxn modelId="{582E8CED-BE4B-4246-8D4F-449FB274F009}" type="presOf" srcId="{AEF39216-7C83-4E59-9A70-C38DF55FD1D5}" destId="{FFAB9E2E-DE16-4987-9865-1C9CD4AB386D}" srcOrd="0" destOrd="0" presId="urn:microsoft.com/office/officeart/2005/8/layout/vList2"/>
    <dgm:cxn modelId="{CE82A644-7613-4498-9F58-FEABA71225F9}" type="presParOf" srcId="{58173D62-0A13-4C2E-9126-20EB8570B043}" destId="{CF293523-5617-4670-9B00-DA14F5C11BE1}" srcOrd="0" destOrd="0" presId="urn:microsoft.com/office/officeart/2005/8/layout/vList2"/>
    <dgm:cxn modelId="{84157A83-79C5-4BF9-830F-FDB5DFB822D6}" type="presParOf" srcId="{58173D62-0A13-4C2E-9126-20EB8570B043}" destId="{521070C8-A295-4EB5-A6D6-BE055F4C07BF}" srcOrd="1" destOrd="0" presId="urn:microsoft.com/office/officeart/2005/8/layout/vList2"/>
    <dgm:cxn modelId="{C38A6306-397A-4E8A-8503-759E86E2E876}" type="presParOf" srcId="{58173D62-0A13-4C2E-9126-20EB8570B043}" destId="{C66C8872-0906-4555-BA69-76B5D794515F}" srcOrd="2" destOrd="0" presId="urn:microsoft.com/office/officeart/2005/8/layout/vList2"/>
    <dgm:cxn modelId="{BB7C22F0-0925-4752-A5F4-91A1F08927C1}" type="presParOf" srcId="{58173D62-0A13-4C2E-9126-20EB8570B043}" destId="{308A230B-1254-42CD-BCED-19005C78FA0E}" srcOrd="3" destOrd="0" presId="urn:microsoft.com/office/officeart/2005/8/layout/vList2"/>
    <dgm:cxn modelId="{6A032B33-3706-4D8C-BDB0-FA7A3C6BC774}" type="presParOf" srcId="{58173D62-0A13-4C2E-9126-20EB8570B043}" destId="{FFAB9E2E-DE16-4987-9865-1C9CD4AB38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3523-5617-4670-9B00-DA14F5C11BE1}">
      <dsp:nvSpPr>
        <dsp:cNvPr id="0" name=""/>
        <dsp:cNvSpPr/>
      </dsp:nvSpPr>
      <dsp:spPr>
        <a:xfrm>
          <a:off x="0" y="253295"/>
          <a:ext cx="8631075" cy="1368900"/>
        </a:xfrm>
        <a:prstGeom prst="roundRect">
          <a:avLst/>
        </a:prstGeom>
        <a:solidFill>
          <a:srgbClr val="00B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The NRHSN is a multi-disciplinary health club network comprising 29 Rural Health Clubs (RHCs) across all states and territories in Australia</a:t>
          </a:r>
          <a:endParaRPr lang="en-AU" sz="2600" b="1" kern="1200"/>
        </a:p>
      </dsp:txBody>
      <dsp:txXfrm>
        <a:off x="66824" y="320119"/>
        <a:ext cx="8497427" cy="1235252"/>
      </dsp:txXfrm>
    </dsp:sp>
    <dsp:sp modelId="{C66C8872-0906-4555-BA69-76B5D794515F}">
      <dsp:nvSpPr>
        <dsp:cNvPr id="0" name=""/>
        <dsp:cNvSpPr/>
      </dsp:nvSpPr>
      <dsp:spPr>
        <a:xfrm>
          <a:off x="0" y="1697076"/>
          <a:ext cx="8631075" cy="1368900"/>
        </a:xfrm>
        <a:prstGeom prst="roundRect">
          <a:avLst/>
        </a:prstGeom>
        <a:solidFill>
          <a:srgbClr val="F1B4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The NRHSN is an initiative of the Australian Government Department of Health administered as a consortium by the Rural Workforce Agency (RWA)</a:t>
          </a:r>
          <a:endParaRPr lang="en-AU" sz="2600" b="1" kern="1200"/>
        </a:p>
      </dsp:txBody>
      <dsp:txXfrm>
        <a:off x="66824" y="1763900"/>
        <a:ext cx="8497427"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3523-5617-4670-9B00-DA14F5C11BE1}">
      <dsp:nvSpPr>
        <dsp:cNvPr id="0" name=""/>
        <dsp:cNvSpPr/>
      </dsp:nvSpPr>
      <dsp:spPr>
        <a:xfrm>
          <a:off x="0" y="152441"/>
          <a:ext cx="10515600" cy="1235520"/>
        </a:xfrm>
        <a:prstGeom prst="roundRect">
          <a:avLst/>
        </a:prstGeom>
        <a:solidFill>
          <a:srgbClr val="00B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a:t>62% of students reported feeling financial stress while on their placement</a:t>
          </a:r>
        </a:p>
      </dsp:txBody>
      <dsp:txXfrm>
        <a:off x="60313" y="212754"/>
        <a:ext cx="10394974" cy="1114894"/>
      </dsp:txXfrm>
    </dsp:sp>
    <dsp:sp modelId="{C66C8872-0906-4555-BA69-76B5D794515F}">
      <dsp:nvSpPr>
        <dsp:cNvPr id="0" name=""/>
        <dsp:cNvSpPr/>
      </dsp:nvSpPr>
      <dsp:spPr>
        <a:xfrm>
          <a:off x="0" y="1480121"/>
          <a:ext cx="10515600" cy="1235520"/>
        </a:xfrm>
        <a:prstGeom prst="roundRect">
          <a:avLst/>
        </a:prstGeom>
        <a:solidFill>
          <a:srgbClr val="F1B4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a:t>84% of students did not know where to find support if they were experiencing financial hardship</a:t>
          </a:r>
        </a:p>
      </dsp:txBody>
      <dsp:txXfrm>
        <a:off x="60313" y="1540434"/>
        <a:ext cx="10394974" cy="1114894"/>
      </dsp:txXfrm>
    </dsp:sp>
    <dsp:sp modelId="{FFAB9E2E-DE16-4987-9865-1C9CD4AB386D}">
      <dsp:nvSpPr>
        <dsp:cNvPr id="0" name=""/>
        <dsp:cNvSpPr/>
      </dsp:nvSpPr>
      <dsp:spPr>
        <a:xfrm>
          <a:off x="0" y="2807801"/>
          <a:ext cx="10515600" cy="123552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a:t>40% of students were ineligible for Centrelink</a:t>
          </a:r>
        </a:p>
      </dsp:txBody>
      <dsp:txXfrm>
        <a:off x="60313" y="2868114"/>
        <a:ext cx="10394974" cy="111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3523-5617-4670-9B00-DA14F5C11BE1}">
      <dsp:nvSpPr>
        <dsp:cNvPr id="0" name=""/>
        <dsp:cNvSpPr/>
      </dsp:nvSpPr>
      <dsp:spPr>
        <a:xfrm>
          <a:off x="0" y="152441"/>
          <a:ext cx="10515600" cy="1235520"/>
        </a:xfrm>
        <a:prstGeom prst="roundRect">
          <a:avLst/>
        </a:prstGeom>
        <a:solidFill>
          <a:srgbClr val="00B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a:t>62% of students reported feeling financial stress while on their placement</a:t>
          </a:r>
        </a:p>
      </dsp:txBody>
      <dsp:txXfrm>
        <a:off x="60313" y="212754"/>
        <a:ext cx="10394974" cy="1114894"/>
      </dsp:txXfrm>
    </dsp:sp>
    <dsp:sp modelId="{C66C8872-0906-4555-BA69-76B5D794515F}">
      <dsp:nvSpPr>
        <dsp:cNvPr id="0" name=""/>
        <dsp:cNvSpPr/>
      </dsp:nvSpPr>
      <dsp:spPr>
        <a:xfrm>
          <a:off x="0" y="1480121"/>
          <a:ext cx="10515600" cy="1235520"/>
        </a:xfrm>
        <a:prstGeom prst="roundRect">
          <a:avLst/>
        </a:prstGeom>
        <a:solidFill>
          <a:srgbClr val="F1B4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a:t>84% of students did not know where to find support if they were experiencing financial hardship</a:t>
          </a:r>
        </a:p>
      </dsp:txBody>
      <dsp:txXfrm>
        <a:off x="60313" y="1540434"/>
        <a:ext cx="10394974" cy="1114894"/>
      </dsp:txXfrm>
    </dsp:sp>
    <dsp:sp modelId="{FFAB9E2E-DE16-4987-9865-1C9CD4AB386D}">
      <dsp:nvSpPr>
        <dsp:cNvPr id="0" name=""/>
        <dsp:cNvSpPr/>
      </dsp:nvSpPr>
      <dsp:spPr>
        <a:xfrm>
          <a:off x="0" y="2807801"/>
          <a:ext cx="10515600" cy="123552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a:t>40% of students were ineligible for Centrelink</a:t>
          </a:r>
        </a:p>
      </dsp:txBody>
      <dsp:txXfrm>
        <a:off x="60313" y="2868114"/>
        <a:ext cx="10394974" cy="111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3523-5617-4670-9B00-DA14F5C11BE1}">
      <dsp:nvSpPr>
        <dsp:cNvPr id="0" name=""/>
        <dsp:cNvSpPr/>
      </dsp:nvSpPr>
      <dsp:spPr>
        <a:xfrm>
          <a:off x="0" y="769"/>
          <a:ext cx="10515600" cy="1330874"/>
        </a:xfrm>
        <a:prstGeom prst="roundRect">
          <a:avLst/>
        </a:prstGeom>
        <a:solidFill>
          <a:srgbClr val="00B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AU" sz="3500" b="1" kern="1200"/>
            <a:t>Not have to work during their placements</a:t>
          </a:r>
        </a:p>
      </dsp:txBody>
      <dsp:txXfrm>
        <a:off x="64968" y="65737"/>
        <a:ext cx="10385664" cy="1200938"/>
      </dsp:txXfrm>
    </dsp:sp>
    <dsp:sp modelId="{C66C8872-0906-4555-BA69-76B5D794515F}">
      <dsp:nvSpPr>
        <dsp:cNvPr id="0" name=""/>
        <dsp:cNvSpPr/>
      </dsp:nvSpPr>
      <dsp:spPr>
        <a:xfrm>
          <a:off x="0" y="1432444"/>
          <a:ext cx="10515600" cy="1330874"/>
        </a:xfrm>
        <a:prstGeom prst="roundRect">
          <a:avLst/>
        </a:prstGeom>
        <a:solidFill>
          <a:srgbClr val="F1B4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AU" sz="3500" b="1" kern="1200"/>
            <a:t>Provide financial support to students who are ineligible for Centrelink</a:t>
          </a:r>
        </a:p>
      </dsp:txBody>
      <dsp:txXfrm>
        <a:off x="64968" y="1497412"/>
        <a:ext cx="10385664" cy="1200938"/>
      </dsp:txXfrm>
    </dsp:sp>
    <dsp:sp modelId="{FFAB9E2E-DE16-4987-9865-1C9CD4AB386D}">
      <dsp:nvSpPr>
        <dsp:cNvPr id="0" name=""/>
        <dsp:cNvSpPr/>
      </dsp:nvSpPr>
      <dsp:spPr>
        <a:xfrm>
          <a:off x="0" y="2864118"/>
          <a:ext cx="10515600" cy="133087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AU" sz="3500" b="1" kern="1200"/>
            <a:t>Provide emergency financial support for students during a crisis</a:t>
          </a:r>
        </a:p>
      </dsp:txBody>
      <dsp:txXfrm>
        <a:off x="64968" y="2929086"/>
        <a:ext cx="10385664" cy="1200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12A01-E145-45EF-ADA9-F937522B17B3}" type="datetimeFigureOut">
              <a:rPr lang="en-AU" smtClean="0"/>
              <a:t>2/05/2023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3725B-0C92-437E-AA2F-3C0ABE460DCD}" type="slidenum">
              <a:rPr lang="en-AU" smtClean="0"/>
              <a:t>‹#›</a:t>
            </a:fld>
            <a:endParaRPr lang="en-AU"/>
          </a:p>
        </p:txBody>
      </p:sp>
    </p:spTree>
    <p:extLst>
      <p:ext uri="{BB962C8B-B14F-4D97-AF65-F5344CB8AC3E}">
        <p14:creationId xmlns:p14="http://schemas.microsoft.com/office/powerpoint/2010/main" val="264629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 will be presenting on behalf of NRHSN, my name is Anna and as chair of the NRHSN I am joined by Kurtis, the NRHSN vice hair external</a:t>
            </a:r>
          </a:p>
          <a:p>
            <a:r>
              <a:rPr lang="en-AU" dirty="0"/>
              <a:t>Thank you to FRAME for inviting us to speak at this symposium – as a student network, we are appreciative of the opportunity to have a voice at the future regional and </a:t>
            </a:r>
            <a:r>
              <a:rPr lang="en-AU" dirty="0" err="1"/>
              <a:t>remte</a:t>
            </a:r>
            <a:r>
              <a:rPr lang="en-AU" dirty="0"/>
              <a:t> workforce table!</a:t>
            </a:r>
          </a:p>
          <a:p>
            <a:r>
              <a:rPr lang="en-AU" dirty="0"/>
              <a:t>Also thankyou to my Vice Chair External, Kurtis for leading the development of this project</a:t>
            </a:r>
          </a:p>
        </p:txBody>
      </p:sp>
      <p:sp>
        <p:nvSpPr>
          <p:cNvPr id="4" name="Slide Number Placeholder 3"/>
          <p:cNvSpPr>
            <a:spLocks noGrp="1"/>
          </p:cNvSpPr>
          <p:nvPr>
            <p:ph type="sldNum" sz="quarter" idx="5"/>
          </p:nvPr>
        </p:nvSpPr>
        <p:spPr/>
        <p:txBody>
          <a:bodyPr/>
          <a:lstStyle/>
          <a:p>
            <a:fld id="{6BF3725B-0C92-437E-AA2F-3C0ABE460DCD}" type="slidenum">
              <a:rPr lang="en-AU" smtClean="0"/>
              <a:t>1</a:t>
            </a:fld>
            <a:endParaRPr lang="en-AU"/>
          </a:p>
        </p:txBody>
      </p:sp>
    </p:spTree>
    <p:extLst>
      <p:ext uri="{BB962C8B-B14F-4D97-AF65-F5344CB8AC3E}">
        <p14:creationId xmlns:p14="http://schemas.microsoft.com/office/powerpoint/2010/main" val="338978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would like to acknowledge the traditional custodians of the Wiradjuri and Wadjuk-Noongar lands from which we have travelled, in addition to acknowledging the lands on which we meet today. I would like to pay my respects to elders past and present and extend that respect to all Aboriginal and Torres Strait Islander people here today. </a:t>
            </a:r>
          </a:p>
        </p:txBody>
      </p:sp>
      <p:sp>
        <p:nvSpPr>
          <p:cNvPr id="4" name="Slide Number Placeholder 3"/>
          <p:cNvSpPr>
            <a:spLocks noGrp="1"/>
          </p:cNvSpPr>
          <p:nvPr>
            <p:ph type="sldNum" sz="quarter" idx="5"/>
          </p:nvPr>
        </p:nvSpPr>
        <p:spPr/>
        <p:txBody>
          <a:bodyPr/>
          <a:lstStyle/>
          <a:p>
            <a:fld id="{6BF3725B-0C92-437E-AA2F-3C0ABE460DCD}" type="slidenum">
              <a:rPr lang="en-AU" smtClean="0"/>
              <a:t>2</a:t>
            </a:fld>
            <a:endParaRPr lang="en-AU"/>
          </a:p>
        </p:txBody>
      </p:sp>
    </p:spTree>
    <p:extLst>
      <p:ext uri="{BB962C8B-B14F-4D97-AF65-F5344CB8AC3E}">
        <p14:creationId xmlns:p14="http://schemas.microsoft.com/office/powerpoint/2010/main" val="416402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Adding to the theme of today, the interplay between health and education in rural, regional and remote communities, </a:t>
            </a:r>
          </a:p>
          <a:p>
            <a:r>
              <a:rPr lang="en-AU" dirty="0"/>
              <a:t>a great initiative run by clubs and supported by NRHSN is rural high school visits – university students undertake outreach workshops to rural schools and provide opportunities for school students to learn more about health degrees on offer. You can’t be what you can’t see.</a:t>
            </a:r>
          </a:p>
          <a:p>
            <a:r>
              <a:rPr lang="en-AU" dirty="0"/>
              <a:t>Medical Students Outcome Database show students part of RHCs are 4x more likely to return rurally – starting this from grassroots in early </a:t>
            </a:r>
            <a:r>
              <a:rPr lang="en-AU" dirty="0" err="1"/>
              <a:t>highschool</a:t>
            </a:r>
            <a:endParaRPr lang="en-AU" dirty="0"/>
          </a:p>
        </p:txBody>
      </p:sp>
      <p:sp>
        <p:nvSpPr>
          <p:cNvPr id="4" name="Slide Number Placeholder 3"/>
          <p:cNvSpPr>
            <a:spLocks noGrp="1"/>
          </p:cNvSpPr>
          <p:nvPr>
            <p:ph type="sldNum" sz="quarter" idx="5"/>
          </p:nvPr>
        </p:nvSpPr>
        <p:spPr/>
        <p:txBody>
          <a:bodyPr/>
          <a:lstStyle/>
          <a:p>
            <a:fld id="{6BF3725B-0C92-437E-AA2F-3C0ABE460DCD}" type="slidenum">
              <a:rPr lang="en-AU" smtClean="0"/>
              <a:t>3</a:t>
            </a:fld>
            <a:endParaRPr lang="en-AU"/>
          </a:p>
        </p:txBody>
      </p:sp>
    </p:spTree>
    <p:extLst>
      <p:ext uri="{BB962C8B-B14F-4D97-AF65-F5344CB8AC3E}">
        <p14:creationId xmlns:p14="http://schemas.microsoft.com/office/powerpoint/2010/main" val="306210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F3725B-0C92-437E-AA2F-3C0ABE460DCD}" type="slidenum">
              <a:rPr lang="en-AU" smtClean="0"/>
              <a:t>4</a:t>
            </a:fld>
            <a:endParaRPr lang="en-AU"/>
          </a:p>
        </p:txBody>
      </p:sp>
    </p:spTree>
    <p:extLst>
      <p:ext uri="{BB962C8B-B14F-4D97-AF65-F5344CB8AC3E}">
        <p14:creationId xmlns:p14="http://schemas.microsoft.com/office/powerpoint/2010/main" val="143027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F3725B-0C92-437E-AA2F-3C0ABE460DCD}" type="slidenum">
              <a:rPr lang="en-AU" smtClean="0"/>
              <a:t>18</a:t>
            </a:fld>
            <a:endParaRPr lang="en-AU"/>
          </a:p>
        </p:txBody>
      </p:sp>
    </p:spTree>
    <p:extLst>
      <p:ext uri="{BB962C8B-B14F-4D97-AF65-F5344CB8AC3E}">
        <p14:creationId xmlns:p14="http://schemas.microsoft.com/office/powerpoint/2010/main" val="399104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15359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9933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387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641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6856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284497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spTree>
    <p:extLst>
      <p:ext uri="{BB962C8B-B14F-4D97-AF65-F5344CB8AC3E}">
        <p14:creationId xmlns:p14="http://schemas.microsoft.com/office/powerpoint/2010/main" val="1458374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92726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396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0622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8172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8866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2599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2176951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spTree>
    <p:extLst>
      <p:ext uri="{BB962C8B-B14F-4D97-AF65-F5344CB8AC3E}">
        <p14:creationId xmlns:p14="http://schemas.microsoft.com/office/powerpoint/2010/main" val="1364976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569511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71459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6288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610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3938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278699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spTree>
    <p:extLst>
      <p:ext uri="{BB962C8B-B14F-4D97-AF65-F5344CB8AC3E}">
        <p14:creationId xmlns:p14="http://schemas.microsoft.com/office/powerpoint/2010/main" val="133796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5385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228890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05748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1871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88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812774" y="365125"/>
            <a:ext cx="8542613"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13638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973073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827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080487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62118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0536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90185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5337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782956" y="365125"/>
            <a:ext cx="857243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52382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2674694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338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487017" y="4631635"/>
            <a:ext cx="11231217" cy="1506332"/>
          </a:xfrm>
          <a:prstGeom prst="rect">
            <a:avLst/>
          </a:prstGeom>
        </p:spPr>
        <p:txBody>
          <a:bodyPr anchor="b"/>
          <a:lstStyle>
            <a:lvl1pPr algn="ctr">
              <a:defRPr sz="6000">
                <a:solidFill>
                  <a:schemeClr val="bg1"/>
                </a:solidFill>
                <a:latin typeface="Manus" pitchFamily="50" charset="0"/>
              </a:defRPr>
            </a:lvl1pPr>
          </a:lstStyle>
          <a:p>
            <a:r>
              <a:rPr lang="en-US"/>
              <a:t>Click to edit Master title style</a:t>
            </a:r>
            <a:endParaRPr lang="en-AU"/>
          </a:p>
        </p:txBody>
      </p:sp>
    </p:spTree>
    <p:extLst>
      <p:ext uri="{BB962C8B-B14F-4D97-AF65-F5344CB8AC3E}">
        <p14:creationId xmlns:p14="http://schemas.microsoft.com/office/powerpoint/2010/main" val="2884237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487017" y="4621696"/>
            <a:ext cx="11201399" cy="1511162"/>
          </a:xfrm>
          <a:prstGeom prst="rect">
            <a:avLst/>
          </a:prstGeom>
        </p:spPr>
        <p:txBody>
          <a:bodyPr anchor="b"/>
          <a:lstStyle>
            <a:lvl1pPr algn="ctr">
              <a:defRPr sz="6000">
                <a:solidFill>
                  <a:schemeClr val="bg1"/>
                </a:solidFill>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4024700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812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437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277760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171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94947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07626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97795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782956" y="365125"/>
            <a:ext cx="857243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46840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820633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80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739141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8921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5357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46910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782956" y="365125"/>
            <a:ext cx="8572431"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5557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944659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982982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5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pic>
        <p:nvPicPr>
          <p:cNvPr id="6" name="Picture 5" descr="Line-Orange.jpg">
            <a:extLst>
              <a:ext uri="{FF2B5EF4-FFF2-40B4-BE49-F238E27FC236}">
                <a16:creationId xmlns:a16="http://schemas.microsoft.com/office/drawing/2014/main" id="{D9FA2BDF-3301-42F9-B08F-C3282E918169}"/>
              </a:ext>
            </a:extLst>
          </p:cNvPr>
          <p:cNvPicPr>
            <a:picLocks noChangeAspect="1"/>
          </p:cNvPicPr>
          <p:nvPr userDrawn="1"/>
        </p:nvPicPr>
        <p:blipFill>
          <a:blip r:embed="rId3"/>
          <a:stretch>
            <a:fillRect/>
          </a:stretch>
        </p:blipFill>
        <p:spPr>
          <a:xfrm>
            <a:off x="-1" y="5837611"/>
            <a:ext cx="12192001" cy="1020389"/>
          </a:xfrm>
          <a:prstGeom prst="rect">
            <a:avLst/>
          </a:prstGeom>
        </p:spPr>
      </p:pic>
      <p:pic>
        <p:nvPicPr>
          <p:cNvPr id="7" name="Picture 2" descr="X:\Communications\Marketing\2014\NRHSN\Rebrand 2014\Assets\Finals V1 311014\FINALS\Assets\Tag line\NRHSN-Tagline-white.gif">
            <a:extLst>
              <a:ext uri="{FF2B5EF4-FFF2-40B4-BE49-F238E27FC236}">
                <a16:creationId xmlns:a16="http://schemas.microsoft.com/office/drawing/2014/main" id="{AA6D92E6-C0D4-4FB2-99F5-FEE3DE0148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774" y="6212683"/>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4A14D2-E533-43B7-AEA6-636C7C698948}"/>
              </a:ext>
            </a:extLst>
          </p:cNvPr>
          <p:cNvSpPr txBox="1"/>
          <p:nvPr userDrawn="1"/>
        </p:nvSpPr>
        <p:spPr>
          <a:xfrm>
            <a:off x="10054490" y="6212683"/>
            <a:ext cx="1792387" cy="307777"/>
          </a:xfrm>
          <a:prstGeom prst="rect">
            <a:avLst/>
          </a:prstGeom>
          <a:noFill/>
        </p:spPr>
        <p:txBody>
          <a:bodyPr wrap="square" rtlCol="0">
            <a:spAutoFit/>
          </a:bodyPr>
          <a:lstStyle/>
          <a:p>
            <a:r>
              <a:rPr lang="en-US" sz="140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2055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40865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67865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8.gif"/><Relationship Id="rId5" Type="http://schemas.openxmlformats.org/officeDocument/2006/relationships/slideLayout" Target="../slideLayouts/slideLayout59.xml"/><Relationship Id="rId10" Type="http://schemas.openxmlformats.org/officeDocument/2006/relationships/image" Target="../media/image1.jpeg"/><Relationship Id="rId4" Type="http://schemas.openxmlformats.org/officeDocument/2006/relationships/slideLayout" Target="../slideLayouts/slideLayout58.xml"/><Relationship Id="rId9"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jpeg"/><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gif"/><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gif"/><Relationship Id="rId5" Type="http://schemas.openxmlformats.org/officeDocument/2006/relationships/slideLayout" Target="../slideLayouts/slideLayout27.xml"/><Relationship Id="rId10"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8.gif"/><Relationship Id="rId5" Type="http://schemas.openxmlformats.org/officeDocument/2006/relationships/slideLayout" Target="../slideLayouts/slideLayout34.xml"/><Relationship Id="rId10"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9.jpeg"/><Relationship Id="rId5" Type="http://schemas.openxmlformats.org/officeDocument/2006/relationships/slideLayout" Target="../slideLayouts/slideLayout41.xml"/><Relationship Id="rId10" Type="http://schemas.openxmlformats.org/officeDocument/2006/relationships/image" Target="../media/image8.gif"/><Relationship Id="rId4" Type="http://schemas.openxmlformats.org/officeDocument/2006/relationships/slideLayout" Target="../slideLayouts/slideLayout40.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8.gif"/><Relationship Id="rId5" Type="http://schemas.openxmlformats.org/officeDocument/2006/relationships/image" Target="../media/image10.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theme" Target="../theme/theme8.xml"/><Relationship Id="rId1" Type="http://schemas.openxmlformats.org/officeDocument/2006/relationships/slideLayout" Target="../slideLayouts/slideLayout47.xml"/><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1.jpeg"/><Relationship Id="rId5" Type="http://schemas.openxmlformats.org/officeDocument/2006/relationships/slideLayout" Target="../slideLayouts/slideLayout52.xml"/><Relationship Id="rId10" Type="http://schemas.openxmlformats.org/officeDocument/2006/relationships/image" Target="../media/image8.gif"/><Relationship Id="rId4" Type="http://schemas.openxmlformats.org/officeDocument/2006/relationships/slideLayout" Target="../slideLayouts/slideLayout5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8" name="Picture 7" descr="Line-Orange.jpg">
            <a:extLst>
              <a:ext uri="{FF2B5EF4-FFF2-40B4-BE49-F238E27FC236}">
                <a16:creationId xmlns:a16="http://schemas.microsoft.com/office/drawing/2014/main" id="{F595C7DB-F563-40B9-A54D-C9550BE981E6}"/>
              </a:ext>
            </a:extLst>
          </p:cNvPr>
          <p:cNvPicPr>
            <a:picLocks noChangeAspect="1"/>
          </p:cNvPicPr>
          <p:nvPr userDrawn="1"/>
        </p:nvPicPr>
        <p:blipFill>
          <a:blip r:embed="rId11"/>
          <a:stretch>
            <a:fillRect/>
          </a:stretch>
        </p:blipFill>
        <p:spPr>
          <a:xfrm>
            <a:off x="-1" y="5837611"/>
            <a:ext cx="12192001" cy="1020389"/>
          </a:xfrm>
          <a:prstGeom prst="rect">
            <a:avLst/>
          </a:prstGeom>
        </p:spPr>
      </p:pic>
      <p:pic>
        <p:nvPicPr>
          <p:cNvPr id="9" name="Picture 2" descr="X:\Communications\Marketing\2014\NRHSN\Rebrand 2014\Assets\Finals V1 311014\FINALS\Assets\Tag line\NRHSN-Tagline-white.gif">
            <a:extLst>
              <a:ext uri="{FF2B5EF4-FFF2-40B4-BE49-F238E27FC236}">
                <a16:creationId xmlns:a16="http://schemas.microsoft.com/office/drawing/2014/main" id="{78EAE826-74FF-45D5-9F8B-B464C49BB9B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17774" y="6193916"/>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10DFE4-F5AC-45B4-9598-B3983E391966}"/>
              </a:ext>
            </a:extLst>
          </p:cNvPr>
          <p:cNvSpPr txBox="1"/>
          <p:nvPr userDrawn="1"/>
        </p:nvSpPr>
        <p:spPr>
          <a:xfrm>
            <a:off x="10054490" y="6193916"/>
            <a:ext cx="1792387" cy="307777"/>
          </a:xfrm>
          <a:prstGeom prst="rect">
            <a:avLst/>
          </a:prstGeom>
          <a:noFill/>
        </p:spPr>
        <p:txBody>
          <a:bodyPr wrap="square" rtlCol="0">
            <a:spAutoFit/>
          </a:bodyPr>
          <a:lstStyle/>
          <a:p>
            <a:r>
              <a:rPr lang="en-US" sz="140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314246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4" r:id="rId8"/>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ock-Yellow.jpg">
            <a:extLst>
              <a:ext uri="{FF2B5EF4-FFF2-40B4-BE49-F238E27FC236}">
                <a16:creationId xmlns:a16="http://schemas.microsoft.com/office/drawing/2014/main" id="{AF2A8422-6972-4728-BA82-71F59FC77A27}"/>
              </a:ext>
            </a:extLst>
          </p:cNvPr>
          <p:cNvPicPr>
            <a:picLocks noChangeAspect="1"/>
          </p:cNvPicPr>
          <p:nvPr userDrawn="1"/>
        </p:nvPicPr>
        <p:blipFill>
          <a:blip r:embed="rId9"/>
          <a:stretch>
            <a:fillRect/>
          </a:stretch>
        </p:blipFill>
        <p:spPr>
          <a:xfrm>
            <a:off x="-1" y="936920"/>
            <a:ext cx="12192001" cy="5595680"/>
          </a:xfrm>
          <a:prstGeom prst="rect">
            <a:avLst/>
          </a:prstGeom>
        </p:spPr>
      </p:pic>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a:solidFill>
                  <a:srgbClr val="351627"/>
                </a:solidFill>
                <a:latin typeface="Arial Rounded MT Bold"/>
                <a:cs typeface="Arial Rounded MT Bold"/>
              </a:rPr>
              <a:t>www.nrhsn.org.au</a:t>
            </a:r>
          </a:p>
        </p:txBody>
      </p:sp>
    </p:spTree>
    <p:extLst>
      <p:ext uri="{BB962C8B-B14F-4D97-AF65-F5344CB8AC3E}">
        <p14:creationId xmlns:p14="http://schemas.microsoft.com/office/powerpoint/2010/main" val="13897639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white.gif">
            <a:extLst>
              <a:ext uri="{FF2B5EF4-FFF2-40B4-BE49-F238E27FC236}">
                <a16:creationId xmlns:a16="http://schemas.microsoft.com/office/drawing/2014/main" id="{78EAE826-74FF-45D5-9F8B-B464C49BB9B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5123" y="6212683"/>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10DFE4-F5AC-45B4-9598-B3983E391966}"/>
              </a:ext>
            </a:extLst>
          </p:cNvPr>
          <p:cNvSpPr txBox="1"/>
          <p:nvPr userDrawn="1"/>
        </p:nvSpPr>
        <p:spPr>
          <a:xfrm>
            <a:off x="9866214" y="6222722"/>
            <a:ext cx="1792387" cy="307777"/>
          </a:xfrm>
          <a:prstGeom prst="rect">
            <a:avLst/>
          </a:prstGeom>
          <a:noFill/>
        </p:spPr>
        <p:txBody>
          <a:bodyPr wrap="square" rtlCol="0">
            <a:spAutoFit/>
          </a:bodyPr>
          <a:lstStyle/>
          <a:p>
            <a:r>
              <a:rPr lang="en-US" sz="1400">
                <a:solidFill>
                  <a:srgbClr val="FFFFFF"/>
                </a:solidFill>
                <a:latin typeface="Arial Rounded MT Bold"/>
                <a:cs typeface="Arial Rounded MT Bold"/>
              </a:rPr>
              <a:t>www.nrhsn.org.au</a:t>
            </a:r>
          </a:p>
        </p:txBody>
      </p:sp>
      <p:pic>
        <p:nvPicPr>
          <p:cNvPr id="6" name="Picture 5" descr="Line-Yellow.jpg">
            <a:extLst>
              <a:ext uri="{FF2B5EF4-FFF2-40B4-BE49-F238E27FC236}">
                <a16:creationId xmlns:a16="http://schemas.microsoft.com/office/drawing/2014/main" id="{4707937D-519C-4201-B5F8-000ECD2E0202}"/>
              </a:ext>
            </a:extLst>
          </p:cNvPr>
          <p:cNvPicPr>
            <a:picLocks noChangeAspect="1"/>
          </p:cNvPicPr>
          <p:nvPr userDrawn="1"/>
        </p:nvPicPr>
        <p:blipFill>
          <a:blip r:embed="rId11"/>
          <a:stretch>
            <a:fillRect/>
          </a:stretch>
        </p:blipFill>
        <p:spPr>
          <a:xfrm>
            <a:off x="0" y="5835488"/>
            <a:ext cx="12192000" cy="1020389"/>
          </a:xfrm>
          <a:prstGeom prst="rect">
            <a:avLst/>
          </a:prstGeom>
        </p:spPr>
      </p:pic>
      <p:pic>
        <p:nvPicPr>
          <p:cNvPr id="11" name="Picture 2" descr="X:\Communications\Marketing\2014\NRHSN\Rebrand 2014\Assets\Finals V1 311014\FINALS\Assets\Tag line\NRHSN-Tagline-white.gif">
            <a:extLst>
              <a:ext uri="{FF2B5EF4-FFF2-40B4-BE49-F238E27FC236}">
                <a16:creationId xmlns:a16="http://schemas.microsoft.com/office/drawing/2014/main" id="{9C2E0FE2-E35C-4C9A-B56A-873DF1DF1E9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17774" y="6236701"/>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83FEB4-A121-45E5-A393-891B3885A93B}"/>
              </a:ext>
            </a:extLst>
          </p:cNvPr>
          <p:cNvSpPr txBox="1"/>
          <p:nvPr userDrawn="1"/>
        </p:nvSpPr>
        <p:spPr>
          <a:xfrm>
            <a:off x="10038865" y="6191793"/>
            <a:ext cx="1792387" cy="307777"/>
          </a:xfrm>
          <a:prstGeom prst="rect">
            <a:avLst/>
          </a:prstGeom>
          <a:noFill/>
        </p:spPr>
        <p:txBody>
          <a:bodyPr wrap="square" rtlCol="0">
            <a:spAutoFit/>
          </a:bodyPr>
          <a:lstStyle/>
          <a:p>
            <a:r>
              <a:rPr lang="en-US" sz="140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40528314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ine.jpg">
            <a:extLst>
              <a:ext uri="{FF2B5EF4-FFF2-40B4-BE49-F238E27FC236}">
                <a16:creationId xmlns:a16="http://schemas.microsoft.com/office/drawing/2014/main" id="{F5FBCDC9-9FEA-42B3-B8C6-1510EFA9556E}"/>
              </a:ext>
            </a:extLst>
          </p:cNvPr>
          <p:cNvPicPr>
            <a:picLocks noChangeAspect="1"/>
          </p:cNvPicPr>
          <p:nvPr userDrawn="1"/>
        </p:nvPicPr>
        <p:blipFill>
          <a:blip r:embed="rId9"/>
          <a:stretch>
            <a:fillRect/>
          </a:stretch>
        </p:blipFill>
        <p:spPr>
          <a:xfrm>
            <a:off x="0" y="5837611"/>
            <a:ext cx="12192000" cy="1020389"/>
          </a:xfrm>
          <a:prstGeom prst="rect">
            <a:avLst/>
          </a:prstGeom>
        </p:spPr>
      </p:pic>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11" name="Picture 2" descr="X:\Communications\Marketing\2014\NRHSN\Rebrand 2014\Assets\Finals V1 311014\FINALS\Assets\Tag line\NRHSN-Tagline-white.gif">
            <a:extLst>
              <a:ext uri="{FF2B5EF4-FFF2-40B4-BE49-F238E27FC236}">
                <a16:creationId xmlns:a16="http://schemas.microsoft.com/office/drawing/2014/main" id="{9C2E0FE2-E35C-4C9A-B56A-873DF1DF1E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17774" y="6236701"/>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83FEB4-A121-45E5-A393-891B3885A93B}"/>
              </a:ext>
            </a:extLst>
          </p:cNvPr>
          <p:cNvSpPr txBox="1"/>
          <p:nvPr userDrawn="1"/>
        </p:nvSpPr>
        <p:spPr>
          <a:xfrm>
            <a:off x="10038865" y="6191793"/>
            <a:ext cx="1792387" cy="307777"/>
          </a:xfrm>
          <a:prstGeom prst="rect">
            <a:avLst/>
          </a:prstGeom>
          <a:noFill/>
        </p:spPr>
        <p:txBody>
          <a:bodyPr wrap="square" rtlCol="0">
            <a:spAutoFit/>
          </a:bodyPr>
          <a:lstStyle/>
          <a:p>
            <a:r>
              <a:rPr lang="en-US" sz="140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1354557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ine-Green.jpg">
            <a:extLst>
              <a:ext uri="{FF2B5EF4-FFF2-40B4-BE49-F238E27FC236}">
                <a16:creationId xmlns:a16="http://schemas.microsoft.com/office/drawing/2014/main" id="{B7ED1C5E-7AC7-46B2-BFFB-21C3004BA28E}"/>
              </a:ext>
            </a:extLst>
          </p:cNvPr>
          <p:cNvPicPr>
            <a:picLocks noChangeAspect="1"/>
          </p:cNvPicPr>
          <p:nvPr userDrawn="1"/>
        </p:nvPicPr>
        <p:blipFill>
          <a:blip r:embed="rId9"/>
          <a:stretch>
            <a:fillRect/>
          </a:stretch>
        </p:blipFill>
        <p:spPr>
          <a:xfrm>
            <a:off x="0" y="5837612"/>
            <a:ext cx="12192000" cy="1020389"/>
          </a:xfrm>
          <a:prstGeom prst="rect">
            <a:avLst/>
          </a:prstGeom>
        </p:spPr>
      </p:pic>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11" name="Picture 2" descr="X:\Communications\Marketing\2014\NRHSN\Rebrand 2014\Assets\Finals V1 311014\FINALS\Assets\Tag line\NRHSN-Tagline-white.gif">
            <a:extLst>
              <a:ext uri="{FF2B5EF4-FFF2-40B4-BE49-F238E27FC236}">
                <a16:creationId xmlns:a16="http://schemas.microsoft.com/office/drawing/2014/main" id="{9C2E0FE2-E35C-4C9A-B56A-873DF1DF1E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17774" y="6236701"/>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83FEB4-A121-45E5-A393-891B3885A93B}"/>
              </a:ext>
            </a:extLst>
          </p:cNvPr>
          <p:cNvSpPr txBox="1"/>
          <p:nvPr userDrawn="1"/>
        </p:nvSpPr>
        <p:spPr>
          <a:xfrm>
            <a:off x="10038865" y="6191793"/>
            <a:ext cx="1792387" cy="307777"/>
          </a:xfrm>
          <a:prstGeom prst="rect">
            <a:avLst/>
          </a:prstGeom>
          <a:noFill/>
        </p:spPr>
        <p:txBody>
          <a:bodyPr wrap="square" rtlCol="0">
            <a:spAutoFit/>
          </a:bodyPr>
          <a:lstStyle/>
          <a:p>
            <a:r>
              <a:rPr lang="en-US" sz="140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33696772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ock-Orange.jpg">
            <a:extLst>
              <a:ext uri="{FF2B5EF4-FFF2-40B4-BE49-F238E27FC236}">
                <a16:creationId xmlns:a16="http://schemas.microsoft.com/office/drawing/2014/main" id="{763B5D23-87BE-4884-9815-225E3A5CBF8E}"/>
              </a:ext>
            </a:extLst>
          </p:cNvPr>
          <p:cNvPicPr>
            <a:picLocks noChangeAspect="1"/>
          </p:cNvPicPr>
          <p:nvPr userDrawn="1"/>
        </p:nvPicPr>
        <p:blipFill>
          <a:blip r:embed="rId9">
            <a:clrChange>
              <a:clrFrom>
                <a:srgbClr val="FFFFFF"/>
              </a:clrFrom>
              <a:clrTo>
                <a:srgbClr val="FFFFFF">
                  <a:alpha val="0"/>
                </a:srgbClr>
              </a:clrTo>
            </a:clrChange>
          </a:blip>
          <a:stretch>
            <a:fillRect/>
          </a:stretch>
        </p:blipFill>
        <p:spPr>
          <a:xfrm>
            <a:off x="0" y="943232"/>
            <a:ext cx="12192000" cy="5595680"/>
          </a:xfrm>
          <a:prstGeom prst="rect">
            <a:avLst/>
          </a:prstGeom>
        </p:spPr>
      </p:pic>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a:solidFill>
                  <a:srgbClr val="351627"/>
                </a:solidFill>
                <a:latin typeface="Arial Rounded MT Bold"/>
                <a:cs typeface="Arial Rounded MT Bold"/>
              </a:rPr>
              <a:t>www.nrhsn.org.au</a:t>
            </a:r>
          </a:p>
        </p:txBody>
      </p:sp>
    </p:spTree>
    <p:extLst>
      <p:ext uri="{BB962C8B-B14F-4D97-AF65-F5344CB8AC3E}">
        <p14:creationId xmlns:p14="http://schemas.microsoft.com/office/powerpoint/2010/main" val="26795564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a:solidFill>
                  <a:srgbClr val="351627"/>
                </a:solidFill>
                <a:latin typeface="Arial Rounded MT Bold"/>
                <a:cs typeface="Arial Rounded MT Bold"/>
              </a:rPr>
              <a:t>www.nrhsn.org.au</a:t>
            </a:r>
          </a:p>
        </p:txBody>
      </p:sp>
      <p:pic>
        <p:nvPicPr>
          <p:cNvPr id="11" name="Picture 10" descr="Block-Green.jpg">
            <a:extLst>
              <a:ext uri="{FF2B5EF4-FFF2-40B4-BE49-F238E27FC236}">
                <a16:creationId xmlns:a16="http://schemas.microsoft.com/office/drawing/2014/main" id="{93985531-E828-4248-9262-B40A36CDF39E}"/>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a:xfrm>
            <a:off x="0" y="944760"/>
            <a:ext cx="12192000" cy="5595680"/>
          </a:xfrm>
          <a:prstGeom prst="rect">
            <a:avLst/>
          </a:prstGeom>
        </p:spPr>
      </p:pic>
    </p:spTree>
    <p:extLst>
      <p:ext uri="{BB962C8B-B14F-4D97-AF65-F5344CB8AC3E}">
        <p14:creationId xmlns:p14="http://schemas.microsoft.com/office/powerpoint/2010/main" val="36977049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ver-slide.jpg">
            <a:extLst>
              <a:ext uri="{FF2B5EF4-FFF2-40B4-BE49-F238E27FC236}">
                <a16:creationId xmlns:a16="http://schemas.microsoft.com/office/drawing/2014/main" id="{F6C42B21-ACF7-4F69-9882-3E8E29FDA288}"/>
              </a:ext>
            </a:extLst>
          </p:cNvPr>
          <p:cNvPicPr>
            <a:picLocks noChangeAspect="1"/>
          </p:cNvPicPr>
          <p:nvPr userDrawn="1"/>
        </p:nvPicPr>
        <p:blipFill rotWithShape="1">
          <a:blip r:embed="rId5"/>
          <a:srcRect t="68116"/>
          <a:stretch/>
        </p:blipFill>
        <p:spPr>
          <a:xfrm>
            <a:off x="0" y="4304881"/>
            <a:ext cx="12192000" cy="2186609"/>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a:solidFill>
                  <a:srgbClr val="351627"/>
                </a:solidFill>
                <a:latin typeface="Arial Rounded MT Bold"/>
                <a:cs typeface="Arial Rounded MT Bold"/>
              </a:rPr>
              <a:t>www.nrhsn.org.au</a:t>
            </a:r>
          </a:p>
        </p:txBody>
      </p:sp>
      <p:pic>
        <p:nvPicPr>
          <p:cNvPr id="6" name="Picture 5" descr="Cover-slide.jpg">
            <a:extLst>
              <a:ext uri="{FF2B5EF4-FFF2-40B4-BE49-F238E27FC236}">
                <a16:creationId xmlns:a16="http://schemas.microsoft.com/office/drawing/2014/main" id="{C993C01C-855A-4FE7-814A-16A950BC5FC4}"/>
              </a:ext>
            </a:extLst>
          </p:cNvPr>
          <p:cNvPicPr>
            <a:picLocks noChangeAspect="1"/>
          </p:cNvPicPr>
          <p:nvPr userDrawn="1"/>
        </p:nvPicPr>
        <p:blipFill rotWithShape="1">
          <a:blip r:embed="rId5"/>
          <a:srcRect b="34638"/>
          <a:stretch/>
        </p:blipFill>
        <p:spPr>
          <a:xfrm>
            <a:off x="1524000" y="0"/>
            <a:ext cx="9144000" cy="4482548"/>
          </a:xfrm>
          <a:prstGeom prst="rect">
            <a:avLst/>
          </a:prstGeom>
        </p:spPr>
      </p:pic>
    </p:spTree>
    <p:extLst>
      <p:ext uri="{BB962C8B-B14F-4D97-AF65-F5344CB8AC3E}">
        <p14:creationId xmlns:p14="http://schemas.microsoft.com/office/powerpoint/2010/main" val="1810684221"/>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373" y="4671392"/>
            <a:ext cx="11121039" cy="10655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4580956" y="5758926"/>
            <a:ext cx="3469871" cy="523220"/>
          </a:xfrm>
          <a:prstGeom prst="rect">
            <a:avLst/>
          </a:prstGeom>
          <a:noFill/>
        </p:spPr>
        <p:txBody>
          <a:bodyPr wrap="square" rtlCol="0">
            <a:spAutoFit/>
          </a:bodyPr>
          <a:lstStyle/>
          <a:p>
            <a:r>
              <a:rPr lang="en-US" sz="2800">
                <a:solidFill>
                  <a:srgbClr val="EF4D3E"/>
                </a:solidFill>
                <a:latin typeface="Arial Rounded MT Bold"/>
                <a:cs typeface="Arial Rounded MT Bold"/>
              </a:rPr>
              <a:t>www.nrhsn.org.au</a:t>
            </a:r>
          </a:p>
        </p:txBody>
      </p:sp>
      <p:pic>
        <p:nvPicPr>
          <p:cNvPr id="6" name="Picture 5" descr="Cover-slide.jpg">
            <a:extLst>
              <a:ext uri="{FF2B5EF4-FFF2-40B4-BE49-F238E27FC236}">
                <a16:creationId xmlns:a16="http://schemas.microsoft.com/office/drawing/2014/main" id="{C993C01C-855A-4FE7-814A-16A950BC5FC4}"/>
              </a:ext>
            </a:extLst>
          </p:cNvPr>
          <p:cNvPicPr>
            <a:picLocks noChangeAspect="1"/>
          </p:cNvPicPr>
          <p:nvPr userDrawn="1"/>
        </p:nvPicPr>
        <p:blipFill rotWithShape="1">
          <a:blip r:embed="rId4"/>
          <a:srcRect b="34638"/>
          <a:stretch/>
        </p:blipFill>
        <p:spPr>
          <a:xfrm>
            <a:off x="1524000" y="9938"/>
            <a:ext cx="9144000" cy="4482548"/>
          </a:xfrm>
          <a:prstGeom prst="rect">
            <a:avLst/>
          </a:prstGeom>
        </p:spPr>
      </p:pic>
    </p:spTree>
    <p:extLst>
      <p:ext uri="{BB962C8B-B14F-4D97-AF65-F5344CB8AC3E}">
        <p14:creationId xmlns:p14="http://schemas.microsoft.com/office/powerpoint/2010/main" val="395236496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a:solidFill>
                  <a:srgbClr val="351627"/>
                </a:solidFill>
                <a:latin typeface="Arial Rounded MT Bold"/>
                <a:cs typeface="Arial Rounded MT Bold"/>
              </a:rPr>
              <a:t>www.nrhsn.org.au</a:t>
            </a:r>
          </a:p>
        </p:txBody>
      </p:sp>
      <p:pic>
        <p:nvPicPr>
          <p:cNvPr id="6" name="Picture 5" descr="Block-Grey.jpg">
            <a:extLst>
              <a:ext uri="{FF2B5EF4-FFF2-40B4-BE49-F238E27FC236}">
                <a16:creationId xmlns:a16="http://schemas.microsoft.com/office/drawing/2014/main" id="{CBEF27E6-7D0E-4ED9-B996-DAA01D1460C9}"/>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a:xfrm>
            <a:off x="0" y="944760"/>
            <a:ext cx="12192000" cy="5595680"/>
          </a:xfrm>
          <a:prstGeom prst="rect">
            <a:avLst/>
          </a:prstGeom>
        </p:spPr>
      </p:pic>
    </p:spTree>
    <p:extLst>
      <p:ext uri="{BB962C8B-B14F-4D97-AF65-F5344CB8AC3E}">
        <p14:creationId xmlns:p14="http://schemas.microsoft.com/office/powerpoint/2010/main" val="24596713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23A_FB02B3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23C_496986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242_EB981A0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2B_583E6578.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239_7B7E4CBB.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23B_C55190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1EAD-F43E-4F4A-8097-44AD8EF4E692}"/>
              </a:ext>
            </a:extLst>
          </p:cNvPr>
          <p:cNvSpPr>
            <a:spLocks noGrp="1"/>
          </p:cNvSpPr>
          <p:nvPr>
            <p:ph type="ctrTitle"/>
          </p:nvPr>
        </p:nvSpPr>
        <p:spPr>
          <a:xfrm>
            <a:off x="1524000" y="1863306"/>
            <a:ext cx="9144000" cy="2387600"/>
          </a:xfrm>
        </p:spPr>
        <p:txBody>
          <a:bodyPr lIns="91440" tIns="45720" rIns="91440" bIns="45720" anchor="b"/>
          <a:lstStyle/>
          <a:p>
            <a:r>
              <a:rPr lang="en-AU" dirty="0">
                <a:latin typeface="Manus"/>
              </a:rPr>
              <a:t>Addressing the Financial Barriers to a Successful Rural Placement</a:t>
            </a:r>
          </a:p>
        </p:txBody>
      </p:sp>
      <p:sp>
        <p:nvSpPr>
          <p:cNvPr id="3" name="Subtitle 2">
            <a:extLst>
              <a:ext uri="{FF2B5EF4-FFF2-40B4-BE49-F238E27FC236}">
                <a16:creationId xmlns:a16="http://schemas.microsoft.com/office/drawing/2014/main" id="{05FDBC76-1C8F-443A-906B-5EF432F9EFAA}"/>
              </a:ext>
            </a:extLst>
          </p:cNvPr>
          <p:cNvSpPr>
            <a:spLocks noGrp="1"/>
          </p:cNvSpPr>
          <p:nvPr>
            <p:ph type="subTitle" idx="1"/>
          </p:nvPr>
        </p:nvSpPr>
        <p:spPr>
          <a:xfrm>
            <a:off x="1524000" y="4405201"/>
            <a:ext cx="9144000" cy="711312"/>
          </a:xfrm>
        </p:spPr>
        <p:txBody>
          <a:bodyPr lIns="91440" tIns="45720" rIns="91440" bIns="45720" anchor="t"/>
          <a:lstStyle/>
          <a:p>
            <a:r>
              <a:rPr lang="en-AU">
                <a:latin typeface="Arial Rounded MT Bold"/>
                <a:cs typeface="Arial"/>
              </a:rPr>
              <a:t>Kurtis Gray and Anna Ryan</a:t>
            </a:r>
            <a:endParaRPr lang="en-AU"/>
          </a:p>
        </p:txBody>
      </p:sp>
    </p:spTree>
    <p:extLst>
      <p:ext uri="{BB962C8B-B14F-4D97-AF65-F5344CB8AC3E}">
        <p14:creationId xmlns:p14="http://schemas.microsoft.com/office/powerpoint/2010/main" val="375855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898E-D60F-B110-1740-6F9C2767D132}"/>
              </a:ext>
            </a:extLst>
          </p:cNvPr>
          <p:cNvSpPr>
            <a:spLocks noGrp="1"/>
          </p:cNvSpPr>
          <p:nvPr>
            <p:ph type="title"/>
          </p:nvPr>
        </p:nvSpPr>
        <p:spPr/>
        <p:txBody>
          <a:bodyPr lIns="91440" tIns="45720" rIns="91440" bIns="45720" anchor="t"/>
          <a:lstStyle/>
          <a:p>
            <a:r>
              <a:rPr lang="en-GB">
                <a:latin typeface="Arial Rounded MT Bold"/>
              </a:rPr>
              <a:t>Youth Allowance eligibility</a:t>
            </a:r>
            <a:endParaRPr lang="en-GB"/>
          </a:p>
        </p:txBody>
      </p:sp>
      <p:sp>
        <p:nvSpPr>
          <p:cNvPr id="3" name="Content Placeholder 2">
            <a:extLst>
              <a:ext uri="{FF2B5EF4-FFF2-40B4-BE49-F238E27FC236}">
                <a16:creationId xmlns:a16="http://schemas.microsoft.com/office/drawing/2014/main" id="{55BCE1B9-E2CF-DCF9-F5C1-A16CD9881B80}"/>
              </a:ext>
            </a:extLst>
          </p:cNvPr>
          <p:cNvSpPr>
            <a:spLocks noGrp="1"/>
          </p:cNvSpPr>
          <p:nvPr>
            <p:ph idx="1"/>
          </p:nvPr>
        </p:nvSpPr>
        <p:spPr/>
        <p:txBody>
          <a:bodyPr lIns="91440" tIns="45720" rIns="91440" bIns="45720" anchor="t"/>
          <a:lstStyle/>
          <a:p>
            <a:r>
              <a:rPr lang="en-GB">
                <a:latin typeface="Arial"/>
                <a:cs typeface="Arial"/>
              </a:rPr>
              <a:t>Can also apply based on low income</a:t>
            </a:r>
            <a:endParaRPr lang="en-US"/>
          </a:p>
          <a:p>
            <a:pPr lvl="1"/>
            <a:r>
              <a:rPr lang="en-GB">
                <a:latin typeface="Arial"/>
                <a:cs typeface="Arial"/>
              </a:rPr>
              <a:t>Any household where the parents and applicant earn more than a combined $60,000 are ineligible </a:t>
            </a:r>
          </a:p>
          <a:p>
            <a:pPr lvl="1"/>
            <a:endParaRPr lang="en-GB">
              <a:latin typeface="Arial"/>
              <a:cs typeface="Arial"/>
            </a:endParaRPr>
          </a:p>
          <a:p>
            <a:r>
              <a:rPr lang="en-GB">
                <a:latin typeface="Arial"/>
                <a:cs typeface="Arial"/>
              </a:rPr>
              <a:t>40% of students surveyed being ineligible for Youth Allowance is an issue that requires a solution</a:t>
            </a:r>
          </a:p>
          <a:p>
            <a:pPr lvl="1"/>
            <a:endParaRPr lang="en-GB">
              <a:latin typeface="Arial"/>
              <a:cs typeface="Arial"/>
            </a:endParaRPr>
          </a:p>
          <a:p>
            <a:endParaRPr lang="en-GB"/>
          </a:p>
          <a:p>
            <a:endParaRPr lang="en-GB"/>
          </a:p>
        </p:txBody>
      </p:sp>
    </p:spTree>
    <p:extLst>
      <p:ext uri="{BB962C8B-B14F-4D97-AF65-F5344CB8AC3E}">
        <p14:creationId xmlns:p14="http://schemas.microsoft.com/office/powerpoint/2010/main" val="203203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41EA-0150-7720-4447-D5839721C5B4}"/>
              </a:ext>
            </a:extLst>
          </p:cNvPr>
          <p:cNvSpPr>
            <a:spLocks noGrp="1"/>
          </p:cNvSpPr>
          <p:nvPr>
            <p:ph type="title"/>
          </p:nvPr>
        </p:nvSpPr>
        <p:spPr/>
        <p:txBody>
          <a:bodyPr lIns="91440" tIns="45720" rIns="91440" bIns="45720" anchor="t"/>
          <a:lstStyle/>
          <a:p>
            <a:r>
              <a:rPr lang="en-GB">
                <a:latin typeface="Arial Rounded MT Bold"/>
              </a:rPr>
              <a:t>Additional Stats</a:t>
            </a:r>
            <a:endParaRPr lang="en-GB"/>
          </a:p>
        </p:txBody>
      </p:sp>
      <p:sp>
        <p:nvSpPr>
          <p:cNvPr id="3" name="Content Placeholder 2">
            <a:extLst>
              <a:ext uri="{FF2B5EF4-FFF2-40B4-BE49-F238E27FC236}">
                <a16:creationId xmlns:a16="http://schemas.microsoft.com/office/drawing/2014/main" id="{898F4E7B-4B59-3B31-72E6-1A93885CA0EB}"/>
              </a:ext>
            </a:extLst>
          </p:cNvPr>
          <p:cNvSpPr>
            <a:spLocks noGrp="1"/>
          </p:cNvSpPr>
          <p:nvPr>
            <p:ph idx="1"/>
          </p:nvPr>
        </p:nvSpPr>
        <p:spPr/>
        <p:txBody>
          <a:bodyPr lIns="91440" tIns="45720" rIns="91440" bIns="45720" anchor="t"/>
          <a:lstStyle/>
          <a:p>
            <a:r>
              <a:rPr lang="en-GB">
                <a:latin typeface="Arial"/>
                <a:cs typeface="Arial"/>
              </a:rPr>
              <a:t>Only </a:t>
            </a:r>
            <a:r>
              <a:rPr lang="en-GB" b="1">
                <a:latin typeface="Arial"/>
                <a:cs typeface="Arial"/>
              </a:rPr>
              <a:t>50% of students were aware of scholarships</a:t>
            </a:r>
            <a:r>
              <a:rPr lang="en-GB">
                <a:latin typeface="Arial"/>
                <a:cs typeface="Arial"/>
              </a:rPr>
              <a:t> available for rural placements at their </a:t>
            </a:r>
            <a:r>
              <a:rPr lang="en-GB" b="1">
                <a:latin typeface="Arial"/>
                <a:cs typeface="Arial"/>
              </a:rPr>
              <a:t>university</a:t>
            </a:r>
          </a:p>
          <a:p>
            <a:endParaRPr lang="en-GB">
              <a:latin typeface="Arial"/>
              <a:cs typeface="Arial"/>
            </a:endParaRPr>
          </a:p>
          <a:p>
            <a:r>
              <a:rPr lang="en-GB">
                <a:latin typeface="Arial"/>
                <a:cs typeface="Arial"/>
              </a:rPr>
              <a:t>Only </a:t>
            </a:r>
            <a:r>
              <a:rPr lang="en-GB" b="1">
                <a:latin typeface="Arial"/>
                <a:cs typeface="Arial"/>
              </a:rPr>
              <a:t>31% of students were aware of scholarships</a:t>
            </a:r>
            <a:r>
              <a:rPr lang="en-GB">
                <a:latin typeface="Arial"/>
                <a:cs typeface="Arial"/>
              </a:rPr>
              <a:t> from </a:t>
            </a:r>
            <a:r>
              <a:rPr lang="en-GB" b="1">
                <a:latin typeface="Arial"/>
                <a:cs typeface="Arial"/>
              </a:rPr>
              <a:t>external organisations</a:t>
            </a:r>
            <a:r>
              <a:rPr lang="en-GB">
                <a:latin typeface="Arial"/>
                <a:cs typeface="Arial"/>
              </a:rPr>
              <a:t> e.g. RACGP</a:t>
            </a:r>
            <a:endParaRPr lang="en-GB"/>
          </a:p>
          <a:p>
            <a:endParaRPr lang="en-GB"/>
          </a:p>
          <a:p>
            <a:r>
              <a:rPr lang="en-GB">
                <a:latin typeface="Arial"/>
                <a:cs typeface="Arial"/>
              </a:rPr>
              <a:t>65% of students are not applying for financial scholarships or stipends </a:t>
            </a:r>
          </a:p>
          <a:p>
            <a:pPr lvl="1"/>
            <a:r>
              <a:rPr lang="en-GB">
                <a:latin typeface="Arial"/>
                <a:cs typeface="Arial"/>
              </a:rPr>
              <a:t>Of those that are successful 40% of the stipends are less than $500</a:t>
            </a:r>
            <a:endParaRPr lang="en-GB"/>
          </a:p>
        </p:txBody>
      </p:sp>
    </p:spTree>
    <p:extLst>
      <p:ext uri="{BB962C8B-B14F-4D97-AF65-F5344CB8AC3E}">
        <p14:creationId xmlns:p14="http://schemas.microsoft.com/office/powerpoint/2010/main" val="179437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C39-4CC1-E0A6-C992-64DD4D81A856}"/>
              </a:ext>
            </a:extLst>
          </p:cNvPr>
          <p:cNvSpPr>
            <a:spLocks noGrp="1"/>
          </p:cNvSpPr>
          <p:nvPr>
            <p:ph type="title"/>
          </p:nvPr>
        </p:nvSpPr>
        <p:spPr/>
        <p:txBody>
          <a:bodyPr/>
          <a:lstStyle/>
          <a:p>
            <a:r>
              <a:rPr lang="en-AU"/>
              <a:t>Financial Barriers - Quotes</a:t>
            </a:r>
          </a:p>
        </p:txBody>
      </p:sp>
      <p:sp>
        <p:nvSpPr>
          <p:cNvPr id="3" name="Content Placeholder 2">
            <a:extLst>
              <a:ext uri="{FF2B5EF4-FFF2-40B4-BE49-F238E27FC236}">
                <a16:creationId xmlns:a16="http://schemas.microsoft.com/office/drawing/2014/main" id="{1321C5BC-509E-9DE4-828D-4BDC19EC9CF9}"/>
              </a:ext>
            </a:extLst>
          </p:cNvPr>
          <p:cNvSpPr>
            <a:spLocks noGrp="1"/>
          </p:cNvSpPr>
          <p:nvPr>
            <p:ph idx="1"/>
          </p:nvPr>
        </p:nvSpPr>
        <p:spPr/>
        <p:txBody>
          <a:bodyPr lIns="91440" tIns="45720" rIns="91440" bIns="45720" anchor="t"/>
          <a:lstStyle/>
          <a:p>
            <a:pPr marL="0" indent="0">
              <a:buNone/>
            </a:pPr>
            <a:r>
              <a:rPr lang="en-AU">
                <a:latin typeface="Arial"/>
                <a:cs typeface="Arial"/>
              </a:rPr>
              <a:t>“I had to </a:t>
            </a:r>
            <a:r>
              <a:rPr lang="en-AU" b="1">
                <a:latin typeface="Arial"/>
                <a:cs typeface="Arial"/>
              </a:rPr>
              <a:t>travel back and forth</a:t>
            </a:r>
            <a:r>
              <a:rPr lang="en-AU">
                <a:latin typeface="Arial"/>
                <a:cs typeface="Arial"/>
              </a:rPr>
              <a:t> from my hometown in order to work because of the financial stress going rural applied to my life”</a:t>
            </a:r>
          </a:p>
          <a:p>
            <a:pPr marL="0" indent="0">
              <a:buNone/>
            </a:pPr>
            <a:endParaRPr lang="en-AU"/>
          </a:p>
          <a:p>
            <a:pPr marL="0" indent="0">
              <a:buNone/>
            </a:pPr>
            <a:r>
              <a:rPr lang="en-AU">
                <a:latin typeface="Arial"/>
                <a:cs typeface="Arial"/>
              </a:rPr>
              <a:t>“Although accommodation was only $100/week, we still were </a:t>
            </a:r>
            <a:r>
              <a:rPr lang="en-AU" b="1">
                <a:latin typeface="Arial"/>
                <a:cs typeface="Arial"/>
              </a:rPr>
              <a:t>paying rent</a:t>
            </a:r>
            <a:r>
              <a:rPr lang="en-AU">
                <a:latin typeface="Arial"/>
                <a:cs typeface="Arial"/>
              </a:rPr>
              <a:t> for out accommodation in the town we attend university”</a:t>
            </a:r>
          </a:p>
          <a:p>
            <a:pPr marL="0" indent="0">
              <a:buNone/>
            </a:pPr>
            <a:endParaRPr lang="en-AU"/>
          </a:p>
          <a:p>
            <a:pPr marL="0" indent="0">
              <a:buNone/>
            </a:pPr>
            <a:r>
              <a:rPr lang="en-AU" b="1">
                <a:latin typeface="Arial"/>
                <a:cs typeface="Arial"/>
              </a:rPr>
              <a:t>“Having a part time job would have been almost impossible due to long placement hours”</a:t>
            </a:r>
          </a:p>
        </p:txBody>
      </p:sp>
    </p:spTree>
    <p:extLst>
      <p:ext uri="{BB962C8B-B14F-4D97-AF65-F5344CB8AC3E}">
        <p14:creationId xmlns:p14="http://schemas.microsoft.com/office/powerpoint/2010/main" val="421125823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C39-4CC1-E0A6-C992-64DD4D81A856}"/>
              </a:ext>
            </a:extLst>
          </p:cNvPr>
          <p:cNvSpPr>
            <a:spLocks noGrp="1"/>
          </p:cNvSpPr>
          <p:nvPr>
            <p:ph type="title"/>
          </p:nvPr>
        </p:nvSpPr>
        <p:spPr/>
        <p:txBody>
          <a:bodyPr/>
          <a:lstStyle/>
          <a:p>
            <a:r>
              <a:rPr lang="en-AU"/>
              <a:t>Financial Barriers - Quotes</a:t>
            </a:r>
          </a:p>
        </p:txBody>
      </p:sp>
      <p:sp>
        <p:nvSpPr>
          <p:cNvPr id="3" name="Content Placeholder 2">
            <a:extLst>
              <a:ext uri="{FF2B5EF4-FFF2-40B4-BE49-F238E27FC236}">
                <a16:creationId xmlns:a16="http://schemas.microsoft.com/office/drawing/2014/main" id="{1321C5BC-509E-9DE4-828D-4BDC19EC9CF9}"/>
              </a:ext>
            </a:extLst>
          </p:cNvPr>
          <p:cNvSpPr>
            <a:spLocks noGrp="1"/>
          </p:cNvSpPr>
          <p:nvPr>
            <p:ph idx="1"/>
          </p:nvPr>
        </p:nvSpPr>
        <p:spPr/>
        <p:txBody>
          <a:bodyPr lIns="91440" tIns="45720" rIns="91440" bIns="45720" anchor="t"/>
          <a:lstStyle/>
          <a:p>
            <a:pPr marL="0" indent="0">
              <a:buNone/>
            </a:pPr>
            <a:r>
              <a:rPr lang="en-AU">
                <a:latin typeface="Arial"/>
                <a:cs typeface="Arial"/>
              </a:rPr>
              <a:t>“Due to my family situation, </a:t>
            </a:r>
            <a:r>
              <a:rPr lang="en-AU" b="1">
                <a:latin typeface="Arial"/>
                <a:cs typeface="Arial"/>
              </a:rPr>
              <a:t>I was ineligible for the one scholarship that was advertised</a:t>
            </a:r>
            <a:r>
              <a:rPr lang="en-AU">
                <a:latin typeface="Arial"/>
                <a:cs typeface="Arial"/>
              </a:rPr>
              <a:t>….There was no Wi-Fi to do my research project or drinkable water provided (we had to buy from the supermarket). None of this was told to me before the placement”</a:t>
            </a:r>
          </a:p>
          <a:p>
            <a:pPr marL="0" indent="0">
              <a:buNone/>
            </a:pPr>
            <a:endParaRPr lang="en-AU"/>
          </a:p>
          <a:p>
            <a:pPr marL="0" indent="0">
              <a:buNone/>
            </a:pPr>
            <a:r>
              <a:rPr lang="en-AU">
                <a:latin typeface="Arial"/>
                <a:cs typeface="Arial"/>
              </a:rPr>
              <a:t>“...I really felt for the </a:t>
            </a:r>
            <a:r>
              <a:rPr lang="en-AU" b="1">
                <a:latin typeface="Arial"/>
                <a:cs typeface="Arial"/>
              </a:rPr>
              <a:t>other student on my placement who doesn’t get Centrelink</a:t>
            </a:r>
            <a:r>
              <a:rPr lang="en-AU">
                <a:latin typeface="Arial"/>
                <a:cs typeface="Arial"/>
              </a:rPr>
              <a:t>”</a:t>
            </a:r>
          </a:p>
          <a:p>
            <a:pPr marL="0" indent="0">
              <a:buNone/>
            </a:pPr>
            <a:endParaRPr lang="en-AU"/>
          </a:p>
          <a:p>
            <a:pPr marL="0" indent="0">
              <a:buNone/>
            </a:pPr>
            <a:endParaRPr lang="en-AU"/>
          </a:p>
        </p:txBody>
      </p:sp>
    </p:spTree>
    <p:extLst>
      <p:ext uri="{BB962C8B-B14F-4D97-AF65-F5344CB8AC3E}">
        <p14:creationId xmlns:p14="http://schemas.microsoft.com/office/powerpoint/2010/main" val="7697827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0539-320A-9FFD-44CB-2B8540CEBC9C}"/>
              </a:ext>
            </a:extLst>
          </p:cNvPr>
          <p:cNvSpPr>
            <a:spLocks noGrp="1"/>
          </p:cNvSpPr>
          <p:nvPr>
            <p:ph type="title"/>
          </p:nvPr>
        </p:nvSpPr>
        <p:spPr/>
        <p:txBody>
          <a:bodyPr/>
          <a:lstStyle/>
          <a:p>
            <a:r>
              <a:rPr lang="en-AU"/>
              <a:t>Financial Stress – A reminder</a:t>
            </a:r>
          </a:p>
        </p:txBody>
      </p:sp>
      <p:graphicFrame>
        <p:nvGraphicFramePr>
          <p:cNvPr id="4" name="Content Placeholder 3">
            <a:extLst>
              <a:ext uri="{FF2B5EF4-FFF2-40B4-BE49-F238E27FC236}">
                <a16:creationId xmlns:a16="http://schemas.microsoft.com/office/drawing/2014/main" id="{D997F8CD-2C4F-E415-781B-5BB21A5EF6C5}"/>
              </a:ext>
            </a:extLst>
          </p:cNvPr>
          <p:cNvGraphicFramePr>
            <a:graphicFrameLocks noGrp="1"/>
          </p:cNvGraphicFramePr>
          <p:nvPr>
            <p:ph idx="1"/>
          </p:nvPr>
        </p:nvGraphicFramePr>
        <p:xfrm>
          <a:off x="838200" y="1825625"/>
          <a:ext cx="10515600" cy="419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61389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B796-DA89-AFB9-3805-2C1694CAD7A5}"/>
              </a:ext>
            </a:extLst>
          </p:cNvPr>
          <p:cNvSpPr>
            <a:spLocks noGrp="1"/>
          </p:cNvSpPr>
          <p:nvPr>
            <p:ph type="title"/>
          </p:nvPr>
        </p:nvSpPr>
        <p:spPr/>
        <p:txBody>
          <a:bodyPr lIns="91440" tIns="45720" rIns="91440" bIns="45720" anchor="t"/>
          <a:lstStyle/>
          <a:p>
            <a:r>
              <a:rPr lang="en-AU" sz="3600">
                <a:latin typeface="Arial Rounded MT Bold"/>
              </a:rPr>
              <a:t>Solution: Expansion of OS-HELP Loans and Overseas Study Program</a:t>
            </a:r>
            <a:endParaRPr lang="en-AU" sz="3600"/>
          </a:p>
        </p:txBody>
      </p:sp>
      <p:sp>
        <p:nvSpPr>
          <p:cNvPr id="3" name="Content Placeholder 2">
            <a:extLst>
              <a:ext uri="{FF2B5EF4-FFF2-40B4-BE49-F238E27FC236}">
                <a16:creationId xmlns:a16="http://schemas.microsoft.com/office/drawing/2014/main" id="{7EE8F27A-7399-6E82-0439-9DC928C60F15}"/>
              </a:ext>
            </a:extLst>
          </p:cNvPr>
          <p:cNvSpPr>
            <a:spLocks noGrp="1"/>
          </p:cNvSpPr>
          <p:nvPr>
            <p:ph idx="1"/>
          </p:nvPr>
        </p:nvSpPr>
        <p:spPr/>
        <p:txBody>
          <a:bodyPr lIns="91440" tIns="45720" rIns="91440" bIns="45720" anchor="t"/>
          <a:lstStyle/>
          <a:p>
            <a:r>
              <a:rPr lang="en-AU" sz="2400">
                <a:latin typeface="Arial"/>
                <a:cs typeface="Arial"/>
              </a:rPr>
              <a:t>The OS-HELP Loans and Overseas Study program is an initiative to </a:t>
            </a:r>
            <a:r>
              <a:rPr lang="en-AU" sz="2400" b="1">
                <a:latin typeface="Arial"/>
                <a:cs typeface="Arial"/>
              </a:rPr>
              <a:t>mitigate the financial barriers</a:t>
            </a:r>
            <a:r>
              <a:rPr lang="en-AU" sz="2400">
                <a:latin typeface="Arial"/>
                <a:cs typeface="Arial"/>
              </a:rPr>
              <a:t> to international placements</a:t>
            </a:r>
            <a:endParaRPr lang="en-AU" sz="2400"/>
          </a:p>
          <a:p>
            <a:endParaRPr lang="en-AU" sz="2400"/>
          </a:p>
          <a:p>
            <a:r>
              <a:rPr lang="en-AU" sz="2400">
                <a:latin typeface="Arial"/>
                <a:cs typeface="Arial"/>
              </a:rPr>
              <a:t>This program allows the student to take a loan of </a:t>
            </a:r>
            <a:r>
              <a:rPr lang="en-AU" sz="2400" b="1">
                <a:latin typeface="Arial"/>
                <a:cs typeface="Arial"/>
              </a:rPr>
              <a:t>$7,348 (2023) though their HECS debt to fund their international study</a:t>
            </a:r>
            <a:r>
              <a:rPr lang="en-AU" sz="2400">
                <a:latin typeface="Arial"/>
                <a:cs typeface="Arial"/>
              </a:rPr>
              <a:t> e.g. medical students and Electives</a:t>
            </a:r>
          </a:p>
          <a:p>
            <a:pPr lvl="1"/>
            <a:r>
              <a:rPr lang="en-AU" sz="2000">
                <a:latin typeface="Arial"/>
                <a:cs typeface="Arial"/>
              </a:rPr>
              <a:t>Increases to more than $8,000 if they choose to study in Asia</a:t>
            </a:r>
            <a:endParaRPr lang="en-AU" sz="2000"/>
          </a:p>
          <a:p>
            <a:endParaRPr lang="en-AU" sz="2400"/>
          </a:p>
          <a:p>
            <a:r>
              <a:rPr lang="en-AU" sz="2400">
                <a:latin typeface="Arial"/>
                <a:cs typeface="Arial"/>
              </a:rPr>
              <a:t>Solution to many financial issues with placements: </a:t>
            </a:r>
            <a:r>
              <a:rPr lang="en-AU" sz="2400" b="1">
                <a:latin typeface="Arial"/>
                <a:cs typeface="Arial"/>
              </a:rPr>
              <a:t>Expand the program to include rural and remote placements </a:t>
            </a:r>
            <a:endParaRPr lang="en-AU" sz="2400" b="1"/>
          </a:p>
        </p:txBody>
      </p:sp>
    </p:spTree>
    <p:extLst>
      <p:ext uri="{BB962C8B-B14F-4D97-AF65-F5344CB8AC3E}">
        <p14:creationId xmlns:p14="http://schemas.microsoft.com/office/powerpoint/2010/main" val="6358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439C-151B-D54A-3D71-11C6E5842F82}"/>
              </a:ext>
            </a:extLst>
          </p:cNvPr>
          <p:cNvSpPr>
            <a:spLocks noGrp="1"/>
          </p:cNvSpPr>
          <p:nvPr>
            <p:ph type="title"/>
          </p:nvPr>
        </p:nvSpPr>
        <p:spPr/>
        <p:txBody>
          <a:bodyPr/>
          <a:lstStyle/>
          <a:p>
            <a:r>
              <a:rPr lang="en-AU"/>
              <a:t>OS HELP Rural and Remote -  Benefits</a:t>
            </a:r>
          </a:p>
        </p:txBody>
      </p:sp>
      <p:graphicFrame>
        <p:nvGraphicFramePr>
          <p:cNvPr id="8" name="Content Placeholder 3">
            <a:extLst>
              <a:ext uri="{FF2B5EF4-FFF2-40B4-BE49-F238E27FC236}">
                <a16:creationId xmlns:a16="http://schemas.microsoft.com/office/drawing/2014/main" id="{C6FA9691-CBA5-0064-37F1-35473F5F371E}"/>
              </a:ext>
            </a:extLst>
          </p:cNvPr>
          <p:cNvGraphicFramePr>
            <a:graphicFrameLocks noGrp="1"/>
          </p:cNvGraphicFramePr>
          <p:nvPr>
            <p:ph idx="1"/>
            <p:extLst>
              <p:ext uri="{D42A27DB-BD31-4B8C-83A1-F6EECF244321}">
                <p14:modId xmlns:p14="http://schemas.microsoft.com/office/powerpoint/2010/main" val="369331366"/>
              </p:ext>
            </p:extLst>
          </p:nvPr>
        </p:nvGraphicFramePr>
        <p:xfrm>
          <a:off x="838200" y="1825625"/>
          <a:ext cx="10515600"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50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B796-DA89-AFB9-3805-2C1694CAD7A5}"/>
              </a:ext>
            </a:extLst>
          </p:cNvPr>
          <p:cNvSpPr>
            <a:spLocks noGrp="1"/>
          </p:cNvSpPr>
          <p:nvPr>
            <p:ph type="title"/>
          </p:nvPr>
        </p:nvSpPr>
        <p:spPr/>
        <p:txBody>
          <a:bodyPr lIns="91440" tIns="45720" rIns="91440" bIns="45720" anchor="t"/>
          <a:lstStyle/>
          <a:p>
            <a:r>
              <a:rPr lang="en-AU" sz="4800">
                <a:latin typeface="Arial Rounded MT Bold"/>
              </a:rPr>
              <a:t>NRHSN Advocacy Work</a:t>
            </a:r>
            <a:endParaRPr lang="en-AU" sz="4800"/>
          </a:p>
        </p:txBody>
      </p:sp>
      <p:sp>
        <p:nvSpPr>
          <p:cNvPr id="3" name="Content Placeholder 2">
            <a:extLst>
              <a:ext uri="{FF2B5EF4-FFF2-40B4-BE49-F238E27FC236}">
                <a16:creationId xmlns:a16="http://schemas.microsoft.com/office/drawing/2014/main" id="{7EE8F27A-7399-6E82-0439-9DC928C60F15}"/>
              </a:ext>
            </a:extLst>
          </p:cNvPr>
          <p:cNvSpPr>
            <a:spLocks noGrp="1"/>
          </p:cNvSpPr>
          <p:nvPr>
            <p:ph idx="1"/>
          </p:nvPr>
        </p:nvSpPr>
        <p:spPr>
          <a:xfrm>
            <a:off x="838200" y="1574613"/>
            <a:ext cx="10515600" cy="4196082"/>
          </a:xfrm>
        </p:spPr>
        <p:txBody>
          <a:bodyPr lIns="91440" tIns="45720" rIns="91440" bIns="45720" anchor="t"/>
          <a:lstStyle/>
          <a:p>
            <a:pPr marL="342900" indent="-342900"/>
            <a:r>
              <a:rPr lang="en-AU" sz="2400">
                <a:latin typeface="Arial"/>
                <a:cs typeface="Arial"/>
              </a:rPr>
              <a:t>The data you have seen today will be written up and presented as a proposal</a:t>
            </a:r>
            <a:endParaRPr lang="en-AU" sz="2400"/>
          </a:p>
          <a:p>
            <a:pPr lvl="1"/>
            <a:r>
              <a:rPr lang="en-AU" sz="1800">
                <a:latin typeface="Arial"/>
                <a:cs typeface="Arial"/>
              </a:rPr>
              <a:t>40% of students are ineligible for Centrelink</a:t>
            </a:r>
          </a:p>
          <a:p>
            <a:pPr lvl="1"/>
            <a:r>
              <a:rPr lang="en-AU" sz="1800">
                <a:latin typeface="Arial"/>
                <a:cs typeface="Arial"/>
              </a:rPr>
              <a:t>62% of students experiencing financial stress</a:t>
            </a:r>
          </a:p>
          <a:p>
            <a:pPr lvl="1"/>
            <a:r>
              <a:rPr lang="en-AU" sz="1800">
                <a:latin typeface="Arial"/>
                <a:cs typeface="Arial"/>
              </a:rPr>
              <a:t>Lack of awareness around scholarships</a:t>
            </a:r>
            <a:endParaRPr lang="en-AU" sz="1800"/>
          </a:p>
          <a:p>
            <a:endParaRPr lang="en-AU" sz="2000">
              <a:latin typeface="Arial"/>
              <a:cs typeface="Arial"/>
            </a:endParaRPr>
          </a:p>
          <a:p>
            <a:r>
              <a:rPr lang="en-AU" sz="2400" b="1">
                <a:latin typeface="Arial"/>
                <a:cs typeface="Arial"/>
              </a:rPr>
              <a:t>The expansion of the OS-HELP Loans and Overseas Study program to include rural and remote placements</a:t>
            </a:r>
            <a:endParaRPr lang="en-AU" sz="2400" b="1"/>
          </a:p>
          <a:p>
            <a:pPr lvl="1"/>
            <a:r>
              <a:rPr lang="en-AU" sz="1600">
                <a:latin typeface="Arial"/>
                <a:cs typeface="Arial"/>
              </a:rPr>
              <a:t>More rural placements = more rural clinicians = expansion of the future rural workforce</a:t>
            </a:r>
          </a:p>
          <a:p>
            <a:endParaRPr lang="en-AU" sz="2400">
              <a:latin typeface="Arial"/>
              <a:cs typeface="Arial"/>
            </a:endParaRPr>
          </a:p>
          <a:p>
            <a:r>
              <a:rPr lang="en-AU" sz="2400" b="1">
                <a:latin typeface="Arial"/>
                <a:cs typeface="Arial"/>
              </a:rPr>
              <a:t>If any organisations would like to read or support our proposal, please let us know</a:t>
            </a:r>
            <a:endParaRPr lang="en-AU" sz="2400" b="1"/>
          </a:p>
          <a:p>
            <a:pPr lvl="1"/>
            <a:endParaRPr lang="en-AU" sz="1800"/>
          </a:p>
          <a:p>
            <a:endParaRPr lang="en-AU" sz="2000"/>
          </a:p>
          <a:p>
            <a:endParaRPr lang="en-AU" sz="2000"/>
          </a:p>
        </p:txBody>
      </p:sp>
    </p:spTree>
    <p:extLst>
      <p:ext uri="{BB962C8B-B14F-4D97-AF65-F5344CB8AC3E}">
        <p14:creationId xmlns:p14="http://schemas.microsoft.com/office/powerpoint/2010/main" val="328842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7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X:\Communications\Marketing\2014\NRHSN\Rebrand 2014\Assets\Finals V1 311014\FINALS\PowerPoint Template Final\Front slide imag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399BC76E-123C-A714-9708-0DF3754D8680}"/>
              </a:ext>
            </a:extLst>
          </p:cNvPr>
          <p:cNvSpPr txBox="1">
            <a:spLocks/>
          </p:cNvSpPr>
          <p:nvPr/>
        </p:nvSpPr>
        <p:spPr>
          <a:xfrm>
            <a:off x="1523999" y="4058103"/>
            <a:ext cx="9144000" cy="16557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b="1">
                <a:latin typeface="Arial Rounded MT Bold"/>
                <a:cs typeface="Arial"/>
              </a:rPr>
              <a:t>Kurtis Gray and Anna Ryan</a:t>
            </a:r>
            <a:endParaRPr lang="en-AU" b="1"/>
          </a:p>
        </p:txBody>
      </p:sp>
    </p:spTree>
    <p:extLst>
      <p:ext uri="{BB962C8B-B14F-4D97-AF65-F5344CB8AC3E}">
        <p14:creationId xmlns:p14="http://schemas.microsoft.com/office/powerpoint/2010/main" val="124053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476A-7367-4D52-9E0B-453B43E90422}"/>
              </a:ext>
            </a:extLst>
          </p:cNvPr>
          <p:cNvSpPr>
            <a:spLocks noGrp="1"/>
          </p:cNvSpPr>
          <p:nvPr>
            <p:ph type="ctrTitle"/>
          </p:nvPr>
        </p:nvSpPr>
        <p:spPr>
          <a:xfrm>
            <a:off x="2209800" y="1180277"/>
            <a:ext cx="7772400" cy="1470025"/>
          </a:xfrm>
        </p:spPr>
        <p:txBody>
          <a:bodyPr lIns="91440" tIns="45720" rIns="91440" bIns="45720" anchor="b">
            <a:normAutofit fontScale="90000"/>
          </a:bodyPr>
          <a:lstStyle/>
          <a:p>
            <a:r>
              <a:rPr lang="en-US"/>
              <a:t>Acknowledgement of Country</a:t>
            </a:r>
          </a:p>
        </p:txBody>
      </p:sp>
      <p:sp>
        <p:nvSpPr>
          <p:cNvPr id="7" name="Subtitle 2">
            <a:extLst>
              <a:ext uri="{FF2B5EF4-FFF2-40B4-BE49-F238E27FC236}">
                <a16:creationId xmlns:a16="http://schemas.microsoft.com/office/drawing/2014/main" id="{FA2D9CD6-9A93-4611-9208-58C9C152A28F}"/>
              </a:ext>
            </a:extLst>
          </p:cNvPr>
          <p:cNvSpPr>
            <a:spLocks noGrp="1"/>
          </p:cNvSpPr>
          <p:nvPr>
            <p:ph type="subTitle" idx="1"/>
          </p:nvPr>
        </p:nvSpPr>
        <p:spPr>
          <a:xfrm>
            <a:off x="2408583" y="4529963"/>
            <a:ext cx="7374835" cy="1470025"/>
          </a:xfrm>
        </p:spPr>
        <p:txBody>
          <a:bodyPr lIns="91440" tIns="45720" rIns="91440" bIns="45720" anchor="t">
            <a:normAutofit fontScale="85000" lnSpcReduction="10000"/>
          </a:bodyPr>
          <a:lstStyle/>
          <a:p>
            <a:r>
              <a:rPr lang="en-AU" dirty="0">
                <a:latin typeface="Arial Rounded MT Bold"/>
                <a:cs typeface="Arial"/>
              </a:rPr>
              <a:t>The National Rural Health Student Network would like to acknowledge the Traditional Custodians of the lands on which we meet today, and pay respects to their Elders past and present and extend that respect to all Aboriginal and Torres Strait Islander peoples today </a:t>
            </a:r>
            <a:endParaRPr lang="en-US" dirty="0"/>
          </a:p>
        </p:txBody>
      </p:sp>
      <p:pic>
        <p:nvPicPr>
          <p:cNvPr id="9" name="Picture 8" descr="Shape&#10;&#10;Description automatically generated with medium confidence">
            <a:extLst>
              <a:ext uri="{FF2B5EF4-FFF2-40B4-BE49-F238E27FC236}">
                <a16:creationId xmlns:a16="http://schemas.microsoft.com/office/drawing/2014/main" id="{716C053F-B484-49EE-96DF-4D0A4E3BDD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5219" y="2792827"/>
            <a:ext cx="2275332" cy="1521457"/>
          </a:xfrm>
          <a:prstGeom prst="rect">
            <a:avLst/>
          </a:prstGeom>
          <a:noFill/>
          <a:ln>
            <a:noFill/>
          </a:ln>
        </p:spPr>
      </p:pic>
      <p:pic>
        <p:nvPicPr>
          <p:cNvPr id="10" name="Picture 9" descr="Icon&#10;&#10;Description automatically generated">
            <a:extLst>
              <a:ext uri="{FF2B5EF4-FFF2-40B4-BE49-F238E27FC236}">
                <a16:creationId xmlns:a16="http://schemas.microsoft.com/office/drawing/2014/main" id="{752F921A-DB38-44A5-BB29-75194D66472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9735" y="2792827"/>
            <a:ext cx="2275332" cy="1521457"/>
          </a:xfrm>
          <a:prstGeom prst="rect">
            <a:avLst/>
          </a:prstGeom>
          <a:noFill/>
          <a:ln>
            <a:noFill/>
          </a:ln>
        </p:spPr>
      </p:pic>
    </p:spTree>
    <p:extLst>
      <p:ext uri="{BB962C8B-B14F-4D97-AF65-F5344CB8AC3E}">
        <p14:creationId xmlns:p14="http://schemas.microsoft.com/office/powerpoint/2010/main" val="148048421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476A-7367-4D52-9E0B-453B43E90422}"/>
              </a:ext>
            </a:extLst>
          </p:cNvPr>
          <p:cNvSpPr>
            <a:spLocks noGrp="1"/>
          </p:cNvSpPr>
          <p:nvPr>
            <p:ph type="ctrTitle"/>
          </p:nvPr>
        </p:nvSpPr>
        <p:spPr>
          <a:xfrm>
            <a:off x="1835757" y="1362330"/>
            <a:ext cx="7772400" cy="804799"/>
          </a:xfrm>
        </p:spPr>
        <p:txBody>
          <a:bodyPr lIns="91440" tIns="45720" rIns="91440" bIns="45720" anchor="b">
            <a:normAutofit fontScale="90000"/>
          </a:bodyPr>
          <a:lstStyle/>
          <a:p>
            <a:pPr algn="l"/>
            <a:r>
              <a:rPr lang="en-US" b="1"/>
              <a:t>What is the NRHSN?</a:t>
            </a:r>
          </a:p>
        </p:txBody>
      </p:sp>
      <p:graphicFrame>
        <p:nvGraphicFramePr>
          <p:cNvPr id="7" name="Diagram 6">
            <a:extLst>
              <a:ext uri="{FF2B5EF4-FFF2-40B4-BE49-F238E27FC236}">
                <a16:creationId xmlns:a16="http://schemas.microsoft.com/office/drawing/2014/main" id="{E4757D42-5AEE-42E4-B1A6-5BDF92A91981}"/>
              </a:ext>
            </a:extLst>
          </p:cNvPr>
          <p:cNvGraphicFramePr/>
          <p:nvPr>
            <p:extLst>
              <p:ext uri="{D42A27DB-BD31-4B8C-83A1-F6EECF244321}">
                <p14:modId xmlns:p14="http://schemas.microsoft.com/office/powerpoint/2010/main" val="3000056613"/>
              </p:ext>
            </p:extLst>
          </p:nvPr>
        </p:nvGraphicFramePr>
        <p:xfrm>
          <a:off x="1780463" y="2423287"/>
          <a:ext cx="8631075" cy="33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63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D3DDE8-3757-49BD-A7F9-DDCE6B3938ED}"/>
              </a:ext>
            </a:extLst>
          </p:cNvPr>
          <p:cNvGrpSpPr/>
          <p:nvPr/>
        </p:nvGrpSpPr>
        <p:grpSpPr>
          <a:xfrm>
            <a:off x="2898766" y="530272"/>
            <a:ext cx="6046124" cy="5478623"/>
            <a:chOff x="3072938" y="1324928"/>
            <a:chExt cx="6046124" cy="5478623"/>
          </a:xfrm>
        </p:grpSpPr>
        <p:pic>
          <p:nvPicPr>
            <p:cNvPr id="4" name="Picture 3" descr="Background pattern&#10;&#10;Description automatically generated">
              <a:extLst>
                <a:ext uri="{FF2B5EF4-FFF2-40B4-BE49-F238E27FC236}">
                  <a16:creationId xmlns:a16="http://schemas.microsoft.com/office/drawing/2014/main" id="{03EA81ED-24A7-47F2-AAD1-994F8A969096}"/>
                </a:ext>
              </a:extLst>
            </p:cNvPr>
            <p:cNvPicPr>
              <a:picLocks noChangeAspect="1"/>
            </p:cNvPicPr>
            <p:nvPr/>
          </p:nvPicPr>
          <p:blipFill>
            <a:blip r:embed="rId3"/>
            <a:stretch>
              <a:fillRect/>
            </a:stretch>
          </p:blipFill>
          <p:spPr>
            <a:xfrm>
              <a:off x="3072938" y="1324928"/>
              <a:ext cx="6046124" cy="5416319"/>
            </a:xfrm>
            <a:prstGeom prst="rect">
              <a:avLst/>
            </a:prstGeom>
          </p:spPr>
        </p:pic>
        <p:sp>
          <p:nvSpPr>
            <p:cNvPr id="5" name="TextBox 4">
              <a:extLst>
                <a:ext uri="{FF2B5EF4-FFF2-40B4-BE49-F238E27FC236}">
                  <a16:creationId xmlns:a16="http://schemas.microsoft.com/office/drawing/2014/main" id="{E1745FEE-0D94-457C-99ED-FEC98978147F}"/>
                </a:ext>
              </a:extLst>
            </p:cNvPr>
            <p:cNvSpPr txBox="1"/>
            <p:nvPr/>
          </p:nvSpPr>
          <p:spPr>
            <a:xfrm>
              <a:off x="7768105" y="4578651"/>
              <a:ext cx="777586" cy="584775"/>
            </a:xfrm>
            <a:prstGeom prst="rect">
              <a:avLst/>
            </a:prstGeom>
            <a:noFill/>
          </p:spPr>
          <p:txBody>
            <a:bodyPr wrap="square" rtlCol="0">
              <a:spAutoFit/>
            </a:bodyPr>
            <a:lstStyle/>
            <a:p>
              <a:r>
                <a:rPr lang="en-US" sz="3200">
                  <a:latin typeface="+mj-lt"/>
                </a:rPr>
                <a:t>11</a:t>
              </a:r>
            </a:p>
          </p:txBody>
        </p:sp>
        <p:sp>
          <p:nvSpPr>
            <p:cNvPr id="6" name="TextBox 5">
              <a:extLst>
                <a:ext uri="{FF2B5EF4-FFF2-40B4-BE49-F238E27FC236}">
                  <a16:creationId xmlns:a16="http://schemas.microsoft.com/office/drawing/2014/main" id="{DFE40388-DEDA-471E-B2FD-7C85DCC04586}"/>
                </a:ext>
              </a:extLst>
            </p:cNvPr>
            <p:cNvSpPr txBox="1"/>
            <p:nvPr/>
          </p:nvSpPr>
          <p:spPr>
            <a:xfrm>
              <a:off x="7615705" y="3136612"/>
              <a:ext cx="619991" cy="584775"/>
            </a:xfrm>
            <a:prstGeom prst="rect">
              <a:avLst/>
            </a:prstGeom>
            <a:noFill/>
          </p:spPr>
          <p:txBody>
            <a:bodyPr wrap="square" rtlCol="0">
              <a:spAutoFit/>
            </a:bodyPr>
            <a:lstStyle/>
            <a:p>
              <a:r>
                <a:rPr lang="en-US" sz="3200">
                  <a:latin typeface="+mj-lt"/>
                </a:rPr>
                <a:t>4</a:t>
              </a:r>
            </a:p>
          </p:txBody>
        </p:sp>
        <p:sp>
          <p:nvSpPr>
            <p:cNvPr id="7" name="TextBox 6">
              <a:extLst>
                <a:ext uri="{FF2B5EF4-FFF2-40B4-BE49-F238E27FC236}">
                  <a16:creationId xmlns:a16="http://schemas.microsoft.com/office/drawing/2014/main" id="{1F8A66EB-F437-4553-BB39-D6A326666C55}"/>
                </a:ext>
              </a:extLst>
            </p:cNvPr>
            <p:cNvSpPr txBox="1"/>
            <p:nvPr/>
          </p:nvSpPr>
          <p:spPr>
            <a:xfrm>
              <a:off x="5975881" y="2566856"/>
              <a:ext cx="619991" cy="584775"/>
            </a:xfrm>
            <a:prstGeom prst="rect">
              <a:avLst/>
            </a:prstGeom>
            <a:noFill/>
          </p:spPr>
          <p:txBody>
            <a:bodyPr wrap="square" rtlCol="0">
              <a:spAutoFit/>
            </a:bodyPr>
            <a:lstStyle/>
            <a:p>
              <a:r>
                <a:rPr lang="en-US" sz="3200">
                  <a:latin typeface="+mj-lt"/>
                </a:rPr>
                <a:t>2</a:t>
              </a:r>
            </a:p>
          </p:txBody>
        </p:sp>
        <p:sp>
          <p:nvSpPr>
            <p:cNvPr id="8" name="TextBox 7">
              <a:extLst>
                <a:ext uri="{FF2B5EF4-FFF2-40B4-BE49-F238E27FC236}">
                  <a16:creationId xmlns:a16="http://schemas.microsoft.com/office/drawing/2014/main" id="{107A68D1-992D-411F-B040-14124EBB7053}"/>
                </a:ext>
              </a:extLst>
            </p:cNvPr>
            <p:cNvSpPr txBox="1"/>
            <p:nvPr/>
          </p:nvSpPr>
          <p:spPr>
            <a:xfrm>
              <a:off x="6030745" y="4027799"/>
              <a:ext cx="619991" cy="584775"/>
            </a:xfrm>
            <a:prstGeom prst="rect">
              <a:avLst/>
            </a:prstGeom>
            <a:noFill/>
          </p:spPr>
          <p:txBody>
            <a:bodyPr wrap="square" rtlCol="0">
              <a:spAutoFit/>
            </a:bodyPr>
            <a:lstStyle/>
            <a:p>
              <a:r>
                <a:rPr lang="en-US" sz="3200">
                  <a:latin typeface="+mj-lt"/>
                </a:rPr>
                <a:t>3</a:t>
              </a:r>
            </a:p>
          </p:txBody>
        </p:sp>
        <p:sp>
          <p:nvSpPr>
            <p:cNvPr id="9" name="TextBox 8">
              <a:extLst>
                <a:ext uri="{FF2B5EF4-FFF2-40B4-BE49-F238E27FC236}">
                  <a16:creationId xmlns:a16="http://schemas.microsoft.com/office/drawing/2014/main" id="{ACA46A88-6438-4D33-A796-DBB6F11337A8}"/>
                </a:ext>
              </a:extLst>
            </p:cNvPr>
            <p:cNvSpPr txBox="1"/>
            <p:nvPr/>
          </p:nvSpPr>
          <p:spPr>
            <a:xfrm>
              <a:off x="4049545" y="3338805"/>
              <a:ext cx="619991" cy="584775"/>
            </a:xfrm>
            <a:prstGeom prst="rect">
              <a:avLst/>
            </a:prstGeom>
            <a:noFill/>
          </p:spPr>
          <p:txBody>
            <a:bodyPr wrap="square" rtlCol="0">
              <a:spAutoFit/>
            </a:bodyPr>
            <a:lstStyle/>
            <a:p>
              <a:r>
                <a:rPr lang="en-US" sz="3200">
                  <a:latin typeface="+mj-lt"/>
                </a:rPr>
                <a:t>4</a:t>
              </a:r>
            </a:p>
          </p:txBody>
        </p:sp>
        <p:sp>
          <p:nvSpPr>
            <p:cNvPr id="10" name="TextBox 9">
              <a:extLst>
                <a:ext uri="{FF2B5EF4-FFF2-40B4-BE49-F238E27FC236}">
                  <a16:creationId xmlns:a16="http://schemas.microsoft.com/office/drawing/2014/main" id="{8A74EA94-1B4A-4025-8A3A-BF46C8780DA2}"/>
                </a:ext>
              </a:extLst>
            </p:cNvPr>
            <p:cNvSpPr txBox="1"/>
            <p:nvPr/>
          </p:nvSpPr>
          <p:spPr>
            <a:xfrm>
              <a:off x="7209074" y="5271462"/>
              <a:ext cx="406631" cy="523220"/>
            </a:xfrm>
            <a:prstGeom prst="rect">
              <a:avLst/>
            </a:prstGeom>
            <a:noFill/>
          </p:spPr>
          <p:txBody>
            <a:bodyPr wrap="square" rtlCol="0">
              <a:spAutoFit/>
            </a:bodyPr>
            <a:lstStyle/>
            <a:p>
              <a:r>
                <a:rPr lang="en-US" sz="2800">
                  <a:latin typeface="+mj-lt"/>
                </a:rPr>
                <a:t>4</a:t>
              </a:r>
            </a:p>
          </p:txBody>
        </p:sp>
        <p:sp>
          <p:nvSpPr>
            <p:cNvPr id="11" name="TextBox 10">
              <a:extLst>
                <a:ext uri="{FF2B5EF4-FFF2-40B4-BE49-F238E27FC236}">
                  <a16:creationId xmlns:a16="http://schemas.microsoft.com/office/drawing/2014/main" id="{A093AC0C-AB28-4451-B1B7-6D5ACBD5A333}"/>
                </a:ext>
              </a:extLst>
            </p:cNvPr>
            <p:cNvSpPr txBox="1"/>
            <p:nvPr/>
          </p:nvSpPr>
          <p:spPr>
            <a:xfrm>
              <a:off x="7925700" y="6218776"/>
              <a:ext cx="619991" cy="584775"/>
            </a:xfrm>
            <a:prstGeom prst="rect">
              <a:avLst/>
            </a:prstGeom>
            <a:noFill/>
          </p:spPr>
          <p:txBody>
            <a:bodyPr wrap="square" rtlCol="0">
              <a:spAutoFit/>
            </a:bodyPr>
            <a:lstStyle/>
            <a:p>
              <a:r>
                <a:rPr lang="en-US" sz="3200">
                  <a:latin typeface="+mj-lt"/>
                </a:rPr>
                <a:t>1</a:t>
              </a:r>
            </a:p>
          </p:txBody>
        </p:sp>
      </p:grpSp>
    </p:spTree>
    <p:extLst>
      <p:ext uri="{BB962C8B-B14F-4D97-AF65-F5344CB8AC3E}">
        <p14:creationId xmlns:p14="http://schemas.microsoft.com/office/powerpoint/2010/main" val="259944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29D4-990F-4859-99D6-637E35C7BCE7}"/>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55242535-AAFB-4019-87E2-1C532E54958C}"/>
              </a:ext>
            </a:extLst>
          </p:cNvPr>
          <p:cNvSpPr>
            <a:spLocks noGrp="1"/>
          </p:cNvSpPr>
          <p:nvPr>
            <p:ph idx="1"/>
          </p:nvPr>
        </p:nvSpPr>
        <p:spPr/>
        <p:txBody>
          <a:bodyPr lIns="91440" tIns="45720" rIns="91440" bIns="45720" anchor="t"/>
          <a:lstStyle/>
          <a:p>
            <a:r>
              <a:rPr lang="en-US">
                <a:latin typeface="Arial"/>
                <a:cs typeface="Arial"/>
              </a:rPr>
              <a:t>In 2023 the NRHSN conducted an internal audit focusing on the financial barriers to a rural placement</a:t>
            </a:r>
          </a:p>
          <a:p>
            <a:endParaRPr lang="en-US"/>
          </a:p>
          <a:p>
            <a:r>
              <a:rPr lang="en-US"/>
              <a:t>All students who had been on a rural placement were allowed to fill out the survey </a:t>
            </a:r>
            <a:r>
              <a:rPr lang="en-US" b="1"/>
              <a:t>once</a:t>
            </a:r>
            <a:r>
              <a:rPr lang="en-US"/>
              <a:t> per placement</a:t>
            </a:r>
          </a:p>
          <a:p>
            <a:endParaRPr lang="en-US"/>
          </a:p>
          <a:p>
            <a:r>
              <a:rPr lang="en-US">
                <a:latin typeface="Arial"/>
                <a:cs typeface="Arial"/>
              </a:rPr>
              <a:t>The survey was distributed via social media and email</a:t>
            </a:r>
          </a:p>
          <a:p>
            <a:pPr lvl="1"/>
            <a:r>
              <a:rPr lang="en-US">
                <a:latin typeface="Arial"/>
                <a:cs typeface="Arial"/>
              </a:rPr>
              <a:t>Data was collected by google forms and de-identified</a:t>
            </a:r>
            <a:endParaRPr lang="en-US"/>
          </a:p>
        </p:txBody>
      </p:sp>
    </p:spTree>
    <p:extLst>
      <p:ext uri="{BB962C8B-B14F-4D97-AF65-F5344CB8AC3E}">
        <p14:creationId xmlns:p14="http://schemas.microsoft.com/office/powerpoint/2010/main" val="170834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ED2-8A36-85B8-FD67-A9598319EB81}"/>
              </a:ext>
            </a:extLst>
          </p:cNvPr>
          <p:cNvSpPr>
            <a:spLocks noGrp="1"/>
          </p:cNvSpPr>
          <p:nvPr>
            <p:ph type="title"/>
          </p:nvPr>
        </p:nvSpPr>
        <p:spPr/>
        <p:txBody>
          <a:bodyPr/>
          <a:lstStyle/>
          <a:p>
            <a:r>
              <a:rPr lang="en-AU"/>
              <a:t>Demographics (n=87)</a:t>
            </a:r>
          </a:p>
        </p:txBody>
      </p:sp>
      <p:pic>
        <p:nvPicPr>
          <p:cNvPr id="4" name="Picture 4" descr="Chart, waterfall chart&#10;&#10;Description automatically generated">
            <a:extLst>
              <a:ext uri="{FF2B5EF4-FFF2-40B4-BE49-F238E27FC236}">
                <a16:creationId xmlns:a16="http://schemas.microsoft.com/office/drawing/2014/main" id="{429DE930-B4DB-9300-4CED-CC09F3B47D01}"/>
              </a:ext>
            </a:extLst>
          </p:cNvPr>
          <p:cNvPicPr>
            <a:picLocks noChangeAspect="1"/>
          </p:cNvPicPr>
          <p:nvPr/>
        </p:nvPicPr>
        <p:blipFill>
          <a:blip r:embed="rId3"/>
          <a:stretch>
            <a:fillRect/>
          </a:stretch>
        </p:blipFill>
        <p:spPr>
          <a:xfrm>
            <a:off x="1809448" y="1369042"/>
            <a:ext cx="8585199" cy="4579534"/>
          </a:xfrm>
          <a:prstGeom prst="rect">
            <a:avLst/>
          </a:prstGeom>
        </p:spPr>
      </p:pic>
    </p:spTree>
    <p:extLst>
      <p:ext uri="{BB962C8B-B14F-4D97-AF65-F5344CB8AC3E}">
        <p14:creationId xmlns:p14="http://schemas.microsoft.com/office/powerpoint/2010/main" val="207187474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0539-320A-9FFD-44CB-2B8540CEBC9C}"/>
              </a:ext>
            </a:extLst>
          </p:cNvPr>
          <p:cNvSpPr>
            <a:spLocks noGrp="1"/>
          </p:cNvSpPr>
          <p:nvPr>
            <p:ph type="title"/>
          </p:nvPr>
        </p:nvSpPr>
        <p:spPr/>
        <p:txBody>
          <a:bodyPr/>
          <a:lstStyle/>
          <a:p>
            <a:r>
              <a:rPr lang="en-AU"/>
              <a:t>Financial Stress</a:t>
            </a:r>
          </a:p>
        </p:txBody>
      </p:sp>
      <p:graphicFrame>
        <p:nvGraphicFramePr>
          <p:cNvPr id="4" name="Content Placeholder 3">
            <a:extLst>
              <a:ext uri="{FF2B5EF4-FFF2-40B4-BE49-F238E27FC236}">
                <a16:creationId xmlns:a16="http://schemas.microsoft.com/office/drawing/2014/main" id="{D997F8CD-2C4F-E415-781B-5BB21A5EF6C5}"/>
              </a:ext>
            </a:extLst>
          </p:cNvPr>
          <p:cNvGraphicFramePr>
            <a:graphicFrameLocks noGrp="1"/>
          </p:cNvGraphicFramePr>
          <p:nvPr>
            <p:ph idx="1"/>
            <p:extLst>
              <p:ext uri="{D42A27DB-BD31-4B8C-83A1-F6EECF244321}">
                <p14:modId xmlns:p14="http://schemas.microsoft.com/office/powerpoint/2010/main" val="3371145298"/>
              </p:ext>
            </p:extLst>
          </p:nvPr>
        </p:nvGraphicFramePr>
        <p:xfrm>
          <a:off x="838200" y="1825625"/>
          <a:ext cx="10515600" cy="419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45705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016B-3A4E-175E-783C-367AD52A8C20}"/>
              </a:ext>
            </a:extLst>
          </p:cNvPr>
          <p:cNvSpPr>
            <a:spLocks noGrp="1"/>
          </p:cNvSpPr>
          <p:nvPr>
            <p:ph type="title"/>
          </p:nvPr>
        </p:nvSpPr>
        <p:spPr/>
        <p:txBody>
          <a:bodyPr lIns="91440" tIns="45720" rIns="91440" bIns="45720" anchor="t"/>
          <a:lstStyle/>
          <a:p>
            <a:r>
              <a:rPr lang="en-GB">
                <a:latin typeface="Arial Rounded MT Bold"/>
              </a:rPr>
              <a:t>Ineligibility for Centrelink</a:t>
            </a:r>
            <a:endParaRPr lang="en-GB"/>
          </a:p>
        </p:txBody>
      </p:sp>
      <p:sp>
        <p:nvSpPr>
          <p:cNvPr id="3" name="Content Placeholder 2">
            <a:extLst>
              <a:ext uri="{FF2B5EF4-FFF2-40B4-BE49-F238E27FC236}">
                <a16:creationId xmlns:a16="http://schemas.microsoft.com/office/drawing/2014/main" id="{9CC32AB7-AB6D-CAF5-2B70-527CBA25C851}"/>
              </a:ext>
            </a:extLst>
          </p:cNvPr>
          <p:cNvSpPr>
            <a:spLocks noGrp="1"/>
          </p:cNvSpPr>
          <p:nvPr>
            <p:ph idx="1"/>
          </p:nvPr>
        </p:nvSpPr>
        <p:spPr/>
        <p:txBody>
          <a:bodyPr lIns="91440" tIns="45720" rIns="91440" bIns="45720" anchor="t"/>
          <a:lstStyle/>
          <a:p>
            <a:r>
              <a:rPr lang="en-GB">
                <a:latin typeface="Arial"/>
                <a:cs typeface="Arial"/>
              </a:rPr>
              <a:t>Centrelink has 2 key programs for students </a:t>
            </a:r>
            <a:endParaRPr lang="en-GB"/>
          </a:p>
          <a:p>
            <a:pPr lvl="1"/>
            <a:r>
              <a:rPr lang="en-GB">
                <a:latin typeface="Arial"/>
                <a:cs typeface="Arial"/>
              </a:rPr>
              <a:t>Youth Allowance (18-24)</a:t>
            </a:r>
            <a:endParaRPr lang="en-US">
              <a:latin typeface="Arial"/>
              <a:cs typeface="Arial"/>
            </a:endParaRPr>
          </a:p>
          <a:p>
            <a:pPr lvl="1"/>
            <a:r>
              <a:rPr lang="en-GB" err="1">
                <a:latin typeface="Arial"/>
                <a:cs typeface="Arial"/>
              </a:rPr>
              <a:t>Austudy</a:t>
            </a:r>
            <a:r>
              <a:rPr lang="en-GB">
                <a:latin typeface="Arial"/>
                <a:cs typeface="Arial"/>
              </a:rPr>
              <a:t> (25+)</a:t>
            </a:r>
            <a:endParaRPr lang="en-GB"/>
          </a:p>
          <a:p>
            <a:pPr marL="457200" lvl="1" indent="0">
              <a:buNone/>
            </a:pPr>
            <a:endParaRPr lang="en-GB">
              <a:latin typeface="Arial"/>
              <a:cs typeface="Arial"/>
            </a:endParaRPr>
          </a:p>
          <a:p>
            <a:r>
              <a:rPr lang="en-GB">
                <a:latin typeface="Arial"/>
                <a:cs typeface="Arial"/>
              </a:rPr>
              <a:t>Youth Allowance is what most undergraduates would qualify for...</a:t>
            </a:r>
          </a:p>
          <a:p>
            <a:pPr lvl="1"/>
            <a:endParaRPr lang="en-GB">
              <a:latin typeface="Arial"/>
              <a:cs typeface="Arial"/>
            </a:endParaRPr>
          </a:p>
          <a:p>
            <a:pPr lvl="1"/>
            <a:endParaRPr lang="en-GB"/>
          </a:p>
          <a:p>
            <a:pPr marL="457200" lvl="1" indent="0">
              <a:buNone/>
            </a:pPr>
            <a:endParaRPr lang="en-GB"/>
          </a:p>
        </p:txBody>
      </p:sp>
    </p:spTree>
    <p:extLst>
      <p:ext uri="{BB962C8B-B14F-4D97-AF65-F5344CB8AC3E}">
        <p14:creationId xmlns:p14="http://schemas.microsoft.com/office/powerpoint/2010/main" val="8642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898E-D60F-B110-1740-6F9C2767D132}"/>
              </a:ext>
            </a:extLst>
          </p:cNvPr>
          <p:cNvSpPr>
            <a:spLocks noGrp="1"/>
          </p:cNvSpPr>
          <p:nvPr>
            <p:ph type="title"/>
          </p:nvPr>
        </p:nvSpPr>
        <p:spPr/>
        <p:txBody>
          <a:bodyPr lIns="91440" tIns="45720" rIns="91440" bIns="45720" anchor="t"/>
          <a:lstStyle/>
          <a:p>
            <a:r>
              <a:rPr lang="en-GB">
                <a:latin typeface="Arial Rounded MT Bold"/>
              </a:rPr>
              <a:t>Youth Allowance eligibility</a:t>
            </a:r>
            <a:endParaRPr lang="en-GB"/>
          </a:p>
        </p:txBody>
      </p:sp>
      <p:sp>
        <p:nvSpPr>
          <p:cNvPr id="3" name="Content Placeholder 2">
            <a:extLst>
              <a:ext uri="{FF2B5EF4-FFF2-40B4-BE49-F238E27FC236}">
                <a16:creationId xmlns:a16="http://schemas.microsoft.com/office/drawing/2014/main" id="{55BCE1B9-E2CF-DCF9-F5C1-A16CD9881B80}"/>
              </a:ext>
            </a:extLst>
          </p:cNvPr>
          <p:cNvSpPr>
            <a:spLocks noGrp="1"/>
          </p:cNvSpPr>
          <p:nvPr>
            <p:ph idx="1"/>
          </p:nvPr>
        </p:nvSpPr>
        <p:spPr/>
        <p:txBody>
          <a:bodyPr lIns="91440" tIns="45720" rIns="91440" bIns="45720" anchor="t"/>
          <a:lstStyle/>
          <a:p>
            <a:r>
              <a:rPr lang="en-GB">
                <a:latin typeface="Arial"/>
                <a:cs typeface="Arial"/>
              </a:rPr>
              <a:t>Must fulfil one of the following criteria (18-21)</a:t>
            </a:r>
          </a:p>
          <a:p>
            <a:pPr lvl="1"/>
            <a:r>
              <a:rPr lang="en-GB">
                <a:latin typeface="Arial"/>
                <a:cs typeface="Arial"/>
              </a:rPr>
              <a:t>Are in a situation where it is unreasonable for them to live at home</a:t>
            </a:r>
            <a:endParaRPr lang="en-GB"/>
          </a:p>
          <a:p>
            <a:pPr lvl="1"/>
            <a:r>
              <a:rPr lang="en-GB">
                <a:latin typeface="Arial"/>
                <a:cs typeface="Arial"/>
              </a:rPr>
              <a:t>Have parents who can't look after them</a:t>
            </a:r>
          </a:p>
          <a:p>
            <a:pPr lvl="1"/>
            <a:r>
              <a:rPr lang="en-GB">
                <a:latin typeface="Arial"/>
                <a:cs typeface="Arial"/>
              </a:rPr>
              <a:t>Are in state care, including foster care</a:t>
            </a:r>
          </a:p>
          <a:p>
            <a:pPr lvl="1"/>
            <a:r>
              <a:rPr lang="en-GB">
                <a:latin typeface="Arial"/>
                <a:cs typeface="Arial"/>
              </a:rPr>
              <a:t>Are a refugee whose parents don't live in Australia</a:t>
            </a:r>
          </a:p>
          <a:p>
            <a:pPr lvl="1"/>
            <a:r>
              <a:rPr lang="en-GB">
                <a:latin typeface="Arial"/>
                <a:cs typeface="Arial"/>
              </a:rPr>
              <a:t>Are an orphan</a:t>
            </a:r>
          </a:p>
          <a:p>
            <a:pPr lvl="1"/>
            <a:r>
              <a:rPr lang="en-GB">
                <a:latin typeface="Arial"/>
                <a:cs typeface="Arial"/>
              </a:rPr>
              <a:t>Have worked at least 30 hours per week for 12 months, not be living at home and not be receiving financial support from parents</a:t>
            </a:r>
          </a:p>
          <a:p>
            <a:endParaRPr lang="en-GB">
              <a:latin typeface="Arial"/>
              <a:cs typeface="Arial"/>
            </a:endParaRPr>
          </a:p>
          <a:p>
            <a:endParaRPr lang="en-GB"/>
          </a:p>
        </p:txBody>
      </p:sp>
    </p:spTree>
    <p:extLst>
      <p:ext uri="{BB962C8B-B14F-4D97-AF65-F5344CB8AC3E}">
        <p14:creationId xmlns:p14="http://schemas.microsoft.com/office/powerpoint/2010/main" val="199828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RHSN Them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2499ED0E1DC540AD806CF437858253" ma:contentTypeVersion="17" ma:contentTypeDescription="Create a new document." ma:contentTypeScope="" ma:versionID="761a4bb41003c6d703811c8353d2787a">
  <xsd:schema xmlns:xsd="http://www.w3.org/2001/XMLSchema" xmlns:xs="http://www.w3.org/2001/XMLSchema" xmlns:p="http://schemas.microsoft.com/office/2006/metadata/properties" xmlns:ns2="ce5320c3-e495-4673-9006-c11478789303" xmlns:ns3="24006697-f3f0-49a6-839e-4020aa948725" targetNamespace="http://schemas.microsoft.com/office/2006/metadata/properties" ma:root="true" ma:fieldsID="fc1bd9074621a9a6b28abbeeb5765009" ns2:_="" ns3:_="">
    <xsd:import namespace="ce5320c3-e495-4673-9006-c11478789303"/>
    <xsd:import namespace="24006697-f3f0-49a6-839e-4020aa9487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320c3-e495-4673-9006-c11478789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11111b-1209-4580-9652-2e4cceef537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006697-f3f0-49a6-839e-4020aa9487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d6857f9-c885-40a7-b675-4cd21d930aab}" ma:internalName="TaxCatchAll" ma:showField="CatchAllData" ma:web="24006697-f3f0-49a6-839e-4020aa9487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ce5320c3-e495-4673-9006-c11478789303" xsi:nil="true"/>
    <lcf76f155ced4ddcb4097134ff3c332f xmlns="ce5320c3-e495-4673-9006-c11478789303">
      <Terms xmlns="http://schemas.microsoft.com/office/infopath/2007/PartnerControls"/>
    </lcf76f155ced4ddcb4097134ff3c332f>
    <TaxCatchAll xmlns="24006697-f3f0-49a6-839e-4020aa9487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B6DCB-E5F5-4FA8-A20B-7A0681CD474B}">
  <ds:schemaRefs>
    <ds:schemaRef ds:uri="24006697-f3f0-49a6-839e-4020aa948725"/>
    <ds:schemaRef ds:uri="ce5320c3-e495-4673-9006-c114787893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CA85D1-59D5-4F56-B8B7-EBB9F1001605}">
  <ds:schemaRefs>
    <ds:schemaRef ds:uri="24006697-f3f0-49a6-839e-4020aa948725"/>
    <ds:schemaRef ds:uri="ce5320c3-e495-4673-9006-c114787893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03E8F4-E7BF-42F9-8D21-B7CDD3C74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5648</TotalTime>
  <Words>1070</Words>
  <Application>Microsoft Office PowerPoint</Application>
  <PresentationFormat>Widescreen</PresentationFormat>
  <Paragraphs>103</Paragraphs>
  <Slides>18</Slides>
  <Notes>5</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18</vt:i4>
      </vt:variant>
    </vt:vector>
  </HeadingPairs>
  <TitlesOfParts>
    <vt:vector size="32" baseType="lpstr">
      <vt:lpstr>Arial</vt:lpstr>
      <vt:lpstr>Arial Rounded MT Bold</vt:lpstr>
      <vt:lpstr>Calibri</vt:lpstr>
      <vt:lpstr>Manus</vt:lpstr>
      <vt:lpstr>Office Theme</vt:lpstr>
      <vt:lpstr>1_Office Theme</vt:lpstr>
      <vt:lpstr>2_Office Theme</vt:lpstr>
      <vt:lpstr>3_Office Theme</vt:lpstr>
      <vt:lpstr>Custom Design</vt:lpstr>
      <vt:lpstr>1_Custom Design</vt:lpstr>
      <vt:lpstr>4_Custom Design</vt:lpstr>
      <vt:lpstr>5_Custom Design</vt:lpstr>
      <vt:lpstr>2_Custom Design</vt:lpstr>
      <vt:lpstr>3_Custom Design</vt:lpstr>
      <vt:lpstr>Addressing the Financial Barriers to a Successful Rural Placement</vt:lpstr>
      <vt:lpstr>Acknowledgement of Country</vt:lpstr>
      <vt:lpstr>What is the NRHSN?</vt:lpstr>
      <vt:lpstr>PowerPoint Presentation</vt:lpstr>
      <vt:lpstr>Background</vt:lpstr>
      <vt:lpstr>Demographics (n=87)</vt:lpstr>
      <vt:lpstr>Financial Stress</vt:lpstr>
      <vt:lpstr>Ineligibility for Centrelink</vt:lpstr>
      <vt:lpstr>Youth Allowance eligibility</vt:lpstr>
      <vt:lpstr>Youth Allowance eligibility</vt:lpstr>
      <vt:lpstr>Additional Stats</vt:lpstr>
      <vt:lpstr>Financial Barriers - Quotes</vt:lpstr>
      <vt:lpstr>Financial Barriers - Quotes</vt:lpstr>
      <vt:lpstr>Financial Stress – A reminder</vt:lpstr>
      <vt:lpstr>Solution: Expansion of OS-HELP Loans and Overseas Study Program</vt:lpstr>
      <vt:lpstr>OS HELP Rural and Remote -  Benefits</vt:lpstr>
      <vt:lpstr>NRHSN Advocacy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NRHSN Chair</dc:creator>
  <cp:lastModifiedBy>Anna Ryan</cp:lastModifiedBy>
  <cp:revision>8</cp:revision>
  <dcterms:created xsi:type="dcterms:W3CDTF">2021-06-29T06:18:09Z</dcterms:created>
  <dcterms:modified xsi:type="dcterms:W3CDTF">2023-05-02T12:00:22Z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0x0101008E2499ED0E1DC540AD806CF437858253</vt:lpwstr>
  </property>
  <property fmtid="{D5CDD505-2E9C-101B-9397-08002B2CF9AE}" pid="3" name="MediaServiceImageTags">
    <vt:lpwstr/>
  </property>
</Properties>
</file>